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28.tif" ContentType="image/tiff"/>
  <Override PartName="/ppt/media/image27.tif" ContentType="image/tiff"/>
  <Override PartName="/ppt/media/image26.jpeg" ContentType="image/jpeg"/>
  <Override PartName="/ppt/media/image25.tif" ContentType="image/tiff"/>
  <Override PartName="/ppt/media/image23.jpeg" ContentType="image/jpeg"/>
  <Override PartName="/ppt/media/image7.tif" ContentType="image/tiff"/>
  <Override PartName="/ppt/media/image22.tif" ContentType="image/tiff"/>
  <Override PartName="/ppt/media/image5.tif" ContentType="image/tiff"/>
  <Override PartName="/ppt/media/image20.tif" ContentType="image/tiff"/>
  <Override PartName="/ppt/media/image19.tif" ContentType="image/tiff"/>
  <Override PartName="/ppt/media/image30.png" ContentType="image/png"/>
  <Override PartName="/ppt/media/image18.tif" ContentType="image/tiff"/>
  <Override PartName="/ppt/media/image2.jpeg" ContentType="image/jpeg"/>
  <Override PartName="/ppt/media/image4.tif" ContentType="image/tiff"/>
  <Override PartName="/ppt/media/image17.jpeg" ContentType="image/jpeg"/>
  <Override PartName="/ppt/media/image15.tif" ContentType="image/tiff"/>
  <Override PartName="/ppt/media/image14.png" ContentType="image/png"/>
  <Override PartName="/ppt/media/image13.png" ContentType="image/png"/>
  <Override PartName="/ppt/media/image11.png" ContentType="image/png"/>
  <Override PartName="/ppt/media/image31.tif" ContentType="image/tiff"/>
  <Override PartName="/ppt/media/image10.png" ContentType="image/png"/>
  <Override PartName="/ppt/media/image24.tif" ContentType="image/tiff"/>
  <Override PartName="/ppt/media/image9.tif" ContentType="image/tiff"/>
  <Override PartName="/ppt/media/image8.png" ContentType="image/png"/>
  <Override PartName="/ppt/media/hdphoto1.wdp" ContentType="image/vnd.ms-photo"/>
  <Override PartName="/ppt/media/image12.png" ContentType="image/png"/>
  <Override PartName="/ppt/media/image6.jpeg" ContentType="image/jpeg"/>
  <Override PartName="/ppt/media/image3.png" ContentType="image/png"/>
  <Override PartName="/ppt/media/image21.png" ContentType="image/png"/>
  <Override PartName="/ppt/media/image1.png" ContentType="image/png"/>
  <Override PartName="/ppt/media/image29.tif" ContentType="image/tiff"/>
  <Override PartName="/ppt/media/image16.jpeg" ContentType="image/jpe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tif"/><Relationship Id="rId6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tif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ti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tif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ti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t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ti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tif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tif"/><Relationship Id="rId2" Type="http://schemas.openxmlformats.org/officeDocument/2006/relationships/image" Target="../media/image19.tif"/><Relationship Id="rId3" Type="http://schemas.openxmlformats.org/officeDocument/2006/relationships/image" Target="../media/image20.tif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tif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tif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tif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" descr=""/>
          <p:cNvPicPr/>
          <p:nvPr/>
        </p:nvPicPr>
        <p:blipFill>
          <a:blip r:embed="rId1"/>
          <a:srcRect l="0" t="0" r="0" b="33584"/>
          <a:stretch/>
        </p:blipFill>
        <p:spPr>
          <a:xfrm flipH="1" rot="3000">
            <a:off x="-720" y="4821480"/>
            <a:ext cx="9123120" cy="202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0"/>
            <a:ext cx="7881480" cy="4206240"/>
          </a:xfrm>
          <a:custGeom>
            <a:avLst/>
            <a:gdLst/>
            <a:ahLst/>
            <a:rect l="l" t="t" r="r" b="b"/>
            <a:pathLst>
              <a:path w="21134" h="21121">
                <a:moveTo>
                  <a:pt x="19956" y="0"/>
                </a:moveTo>
                <a:lnTo>
                  <a:pt x="0" y="0"/>
                </a:lnTo>
                <a:lnTo>
                  <a:pt x="14" y="15796"/>
                </a:lnTo>
                <a:cubicBezTo>
                  <a:pt x="2333" y="17328"/>
                  <a:pt x="-261" y="15644"/>
                  <a:pt x="6998" y="20434"/>
                </a:cubicBezTo>
                <a:cubicBezTo>
                  <a:pt x="8866" y="21600"/>
                  <a:pt x="11445" y="21239"/>
                  <a:pt x="12323" y="19677"/>
                </a:cubicBezTo>
                <a:lnTo>
                  <a:pt x="20846" y="3830"/>
                </a:lnTo>
                <a:cubicBezTo>
                  <a:pt x="21339" y="2791"/>
                  <a:pt x="21184" y="1342"/>
                  <a:pt x="20499" y="593"/>
                </a:cubicBez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Picture 5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rot="130800">
            <a:off x="265680" y="404280"/>
            <a:ext cx="7597080" cy="36766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365760" y="2830680"/>
            <a:ext cx="8565480" cy="2233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r">
              <a:lnSpc>
                <a:spcPct val="8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Gill Sans MT"/>
                <a:ea typeface="Gill Sans MT"/>
              </a:rPr>
              <a:t>LOCATION</a:t>
            </a:r>
            <a:endParaRPr b="0" lang="en-US" sz="4400" spc="-1" strike="noStrike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Gill Sans MT"/>
                <a:ea typeface="Gill Sans MT"/>
              </a:rPr>
              <a:t>BASED</a:t>
            </a:r>
            <a:endParaRPr b="0" lang="en-US" sz="4400" spc="-1" strike="noStrike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Gill Sans MT"/>
                <a:ea typeface="Gill Sans MT"/>
              </a:rPr>
              <a:t>GROUND</a:t>
            </a:r>
            <a:endParaRPr b="0" lang="en-US" sz="4400" spc="-1" strike="noStrike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Gill Sans MT"/>
                <a:ea typeface="Gill Sans MT"/>
              </a:rPr>
              <a:t>TOUR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5306760" y="5115600"/>
            <a:ext cx="363492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596" strike="noStrike">
                <a:solidFill>
                  <a:srgbClr val="faaa22"/>
                </a:solidFill>
                <a:latin typeface="Gill Sans MT"/>
                <a:ea typeface="Gill Sans MT"/>
              </a:rPr>
              <a:t>APP CHALLENGE 2019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7857000" y="5641200"/>
            <a:ext cx="1031760" cy="1166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5"/>
          <p:cNvSpPr/>
          <p:nvPr/>
        </p:nvSpPr>
        <p:spPr>
          <a:xfrm>
            <a:off x="4447080" y="5923800"/>
            <a:ext cx="4462200" cy="33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MAKE AIR INTERESTING AGAIN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3" name="Picture 11" descr=""/>
          <p:cNvPicPr/>
          <p:nvPr/>
        </p:nvPicPr>
        <p:blipFill>
          <a:blip r:embed="rId5"/>
          <a:stretch/>
        </p:blipFill>
        <p:spPr>
          <a:xfrm>
            <a:off x="101160" y="5983920"/>
            <a:ext cx="1315800" cy="5475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latin typeface="Gill Sans MT"/>
                <a:ea typeface="Gill Sans MT"/>
              </a:rPr>
              <a:t>8. Business Value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4" name="Picture 48" descr=""/>
          <p:cNvPicPr/>
          <p:nvPr/>
        </p:nvPicPr>
        <p:blipFill>
          <a:blip r:embed="rId1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310320" y="1176480"/>
            <a:ext cx="8496360" cy="1004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What is your projected earnings, savings, and cost for your solution?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What other values can your solution bring to the table? 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06" name="Group 3"/>
          <p:cNvGrpSpPr/>
          <p:nvPr/>
        </p:nvGrpSpPr>
        <p:grpSpPr>
          <a:xfrm>
            <a:off x="292320" y="2865600"/>
            <a:ext cx="2549520" cy="1228320"/>
            <a:chOff x="292320" y="2865600"/>
            <a:chExt cx="2549520" cy="1228320"/>
          </a:xfrm>
        </p:grpSpPr>
        <p:sp>
          <p:nvSpPr>
            <p:cNvPr id="207" name="CustomShape 4"/>
            <p:cNvSpPr/>
            <p:nvPr/>
          </p:nvSpPr>
          <p:spPr>
            <a:xfrm>
              <a:off x="292320" y="315108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Increased Revenue/ Increased number of users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Cost Savings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Reduced Asset Utilisation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08" name="CustomShape 5"/>
            <p:cNvSpPr/>
            <p:nvPr/>
          </p:nvSpPr>
          <p:spPr>
            <a:xfrm>
              <a:off x="398880" y="2865600"/>
              <a:ext cx="1390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Direct Financial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09" name="Group 6"/>
          <p:cNvGrpSpPr/>
          <p:nvPr/>
        </p:nvGrpSpPr>
        <p:grpSpPr>
          <a:xfrm>
            <a:off x="3195720" y="2865600"/>
            <a:ext cx="2905200" cy="1228320"/>
            <a:chOff x="3195720" y="2865600"/>
            <a:chExt cx="2905200" cy="1228320"/>
          </a:xfrm>
        </p:grpSpPr>
        <p:sp>
          <p:nvSpPr>
            <p:cNvPr id="210" name="CustomShape 7"/>
            <p:cNvSpPr/>
            <p:nvPr/>
          </p:nvSpPr>
          <p:spPr>
            <a:xfrm>
              <a:off x="3195720" y="3151080"/>
              <a:ext cx="290520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Applicability to other new ventures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First Mover Advantages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Pre-emptive strike against potential future threats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11" name="CustomShape 8"/>
            <p:cNvSpPr/>
            <p:nvPr/>
          </p:nvSpPr>
          <p:spPr>
            <a:xfrm>
              <a:off x="3254040" y="2865600"/>
              <a:ext cx="823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Strategic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12" name="Group 9"/>
          <p:cNvGrpSpPr/>
          <p:nvPr/>
        </p:nvGrpSpPr>
        <p:grpSpPr>
          <a:xfrm>
            <a:off x="6128640" y="2865600"/>
            <a:ext cx="3033360" cy="1441440"/>
            <a:chOff x="6128640" y="2865600"/>
            <a:chExt cx="3033360" cy="1441440"/>
          </a:xfrm>
        </p:grpSpPr>
        <p:sp>
          <p:nvSpPr>
            <p:cNvPr id="213" name="CustomShape 10"/>
            <p:cNvSpPr/>
            <p:nvPr/>
          </p:nvSpPr>
          <p:spPr>
            <a:xfrm>
              <a:off x="6128640" y="3151080"/>
              <a:ext cx="303336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Operational efficiencies achieved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Potential for method to be propagated to other processes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Eases bottlenecks/ reduces dependencies on other parties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14" name="CustomShape 11"/>
            <p:cNvSpPr/>
            <p:nvPr/>
          </p:nvSpPr>
          <p:spPr>
            <a:xfrm>
              <a:off x="6189840" y="2865600"/>
              <a:ext cx="10918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Operational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15" name="Group 12"/>
          <p:cNvGrpSpPr/>
          <p:nvPr/>
        </p:nvGrpSpPr>
        <p:grpSpPr>
          <a:xfrm>
            <a:off x="284040" y="4835160"/>
            <a:ext cx="3775680" cy="1228320"/>
            <a:chOff x="284040" y="4835160"/>
            <a:chExt cx="3775680" cy="1228320"/>
          </a:xfrm>
        </p:grpSpPr>
        <p:sp>
          <p:nvSpPr>
            <p:cNvPr id="216" name="CustomShape 13"/>
            <p:cNvSpPr/>
            <p:nvPr/>
          </p:nvSpPr>
          <p:spPr>
            <a:xfrm>
              <a:off x="284040" y="5120640"/>
              <a:ext cx="28357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Increased happiness scores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Reduced frictions/ waiting times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Minimizes chances of adverse events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17" name="CustomShape 14"/>
            <p:cNvSpPr/>
            <p:nvPr/>
          </p:nvSpPr>
          <p:spPr>
            <a:xfrm>
              <a:off x="284040" y="4835160"/>
              <a:ext cx="3775680" cy="318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5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Consumer/ Employee Satisfaction</a:t>
              </a:r>
              <a:endParaRPr b="0" lang="en-US" sz="1500" spc="-1" strike="noStrike">
                <a:latin typeface="Arial"/>
              </a:endParaRPr>
            </a:p>
          </p:txBody>
        </p:sp>
      </p:grpSp>
      <p:grpSp>
        <p:nvGrpSpPr>
          <p:cNvPr id="218" name="Group 15"/>
          <p:cNvGrpSpPr/>
          <p:nvPr/>
        </p:nvGrpSpPr>
        <p:grpSpPr>
          <a:xfrm>
            <a:off x="3195720" y="4818240"/>
            <a:ext cx="2549520" cy="1441440"/>
            <a:chOff x="3195720" y="4818240"/>
            <a:chExt cx="2549520" cy="1441440"/>
          </a:xfrm>
        </p:grpSpPr>
        <p:sp>
          <p:nvSpPr>
            <p:cNvPr id="219" name="CustomShape 16"/>
            <p:cNvSpPr/>
            <p:nvPr/>
          </p:nvSpPr>
          <p:spPr>
            <a:xfrm>
              <a:off x="3195720" y="5103720"/>
              <a:ext cx="254952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Increased opportunities for publicity and marketing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Novelty of solution strengthens existing branding or forges new images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20" name="CustomShape 17"/>
            <p:cNvSpPr/>
            <p:nvPr/>
          </p:nvSpPr>
          <p:spPr>
            <a:xfrm>
              <a:off x="3240000" y="4818240"/>
              <a:ext cx="84492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Branding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21" name="CustomShape 18"/>
          <p:cNvSpPr/>
          <p:nvPr/>
        </p:nvSpPr>
        <p:spPr>
          <a:xfrm>
            <a:off x="3283560" y="4354560"/>
            <a:ext cx="475920" cy="42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5597" y="7922"/>
                </a:moveTo>
                <a:lnTo>
                  <a:pt x="16215" y="7922"/>
                </a:lnTo>
                <a:lnTo>
                  <a:pt x="16711" y="8072"/>
                </a:lnTo>
                <a:lnTo>
                  <a:pt x="16711" y="7922"/>
                </a:lnTo>
                <a:lnTo>
                  <a:pt x="16401" y="6428"/>
                </a:lnTo>
                <a:lnTo>
                  <a:pt x="15906" y="5680"/>
                </a:lnTo>
                <a:lnTo>
                  <a:pt x="15473" y="5232"/>
                </a:lnTo>
                <a:lnTo>
                  <a:pt x="14854" y="4559"/>
                </a:lnTo>
                <a:lnTo>
                  <a:pt x="14235" y="4260"/>
                </a:lnTo>
                <a:lnTo>
                  <a:pt x="13492" y="4111"/>
                </a:lnTo>
                <a:lnTo>
                  <a:pt x="12688" y="3961"/>
                </a:lnTo>
                <a:lnTo>
                  <a:pt x="11636" y="4111"/>
                </a:lnTo>
                <a:lnTo>
                  <a:pt x="10707" y="4559"/>
                </a:lnTo>
                <a:lnTo>
                  <a:pt x="9964" y="5232"/>
                </a:lnTo>
                <a:lnTo>
                  <a:pt x="9346" y="5979"/>
                </a:lnTo>
                <a:lnTo>
                  <a:pt x="10583" y="5979"/>
                </a:lnTo>
                <a:lnTo>
                  <a:pt x="11017" y="5531"/>
                </a:lnTo>
                <a:lnTo>
                  <a:pt x="11512" y="5232"/>
                </a:lnTo>
                <a:lnTo>
                  <a:pt x="12131" y="5008"/>
                </a:lnTo>
                <a:lnTo>
                  <a:pt x="12688" y="4858"/>
                </a:lnTo>
                <a:lnTo>
                  <a:pt x="13307" y="5008"/>
                </a:lnTo>
                <a:lnTo>
                  <a:pt x="13926" y="5232"/>
                </a:lnTo>
                <a:lnTo>
                  <a:pt x="14421" y="5531"/>
                </a:lnTo>
                <a:lnTo>
                  <a:pt x="14854" y="5830"/>
                </a:lnTo>
                <a:lnTo>
                  <a:pt x="15473" y="6727"/>
                </a:lnTo>
                <a:lnTo>
                  <a:pt x="15597" y="7325"/>
                </a:lnTo>
                <a:lnTo>
                  <a:pt x="15597" y="7922"/>
                </a:lnTo>
                <a:close/>
                <a:moveTo>
                  <a:pt x="11636" y="6278"/>
                </a:moveTo>
                <a:lnTo>
                  <a:pt x="12254" y="6577"/>
                </a:lnTo>
                <a:lnTo>
                  <a:pt x="12564" y="6876"/>
                </a:lnTo>
                <a:lnTo>
                  <a:pt x="12688" y="6876"/>
                </a:lnTo>
                <a:lnTo>
                  <a:pt x="13183" y="7026"/>
                </a:lnTo>
                <a:lnTo>
                  <a:pt x="13492" y="7175"/>
                </a:lnTo>
                <a:lnTo>
                  <a:pt x="13616" y="7474"/>
                </a:lnTo>
                <a:lnTo>
                  <a:pt x="13616" y="7922"/>
                </a:lnTo>
                <a:lnTo>
                  <a:pt x="14730" y="7922"/>
                </a:lnTo>
                <a:lnTo>
                  <a:pt x="14544" y="7175"/>
                </a:lnTo>
                <a:lnTo>
                  <a:pt x="14111" y="6577"/>
                </a:lnTo>
                <a:lnTo>
                  <a:pt x="13492" y="6129"/>
                </a:lnTo>
                <a:lnTo>
                  <a:pt x="12688" y="5979"/>
                </a:lnTo>
                <a:lnTo>
                  <a:pt x="12131" y="5979"/>
                </a:lnTo>
                <a:lnTo>
                  <a:pt x="11636" y="6278"/>
                </a:lnTo>
                <a:close/>
                <a:moveTo>
                  <a:pt x="19619" y="2018"/>
                </a:moveTo>
                <a:lnTo>
                  <a:pt x="17577" y="2018"/>
                </a:lnTo>
                <a:lnTo>
                  <a:pt x="16092" y="1046"/>
                </a:lnTo>
                <a:lnTo>
                  <a:pt x="14235" y="0"/>
                </a:lnTo>
                <a:lnTo>
                  <a:pt x="11202" y="0"/>
                </a:lnTo>
                <a:lnTo>
                  <a:pt x="9346" y="1046"/>
                </a:lnTo>
                <a:lnTo>
                  <a:pt x="7798" y="2018"/>
                </a:lnTo>
                <a:lnTo>
                  <a:pt x="5818" y="2018"/>
                </a:lnTo>
                <a:lnTo>
                  <a:pt x="5075" y="2167"/>
                </a:lnTo>
                <a:lnTo>
                  <a:pt x="4456" y="2616"/>
                </a:lnTo>
                <a:lnTo>
                  <a:pt x="4023" y="3214"/>
                </a:lnTo>
                <a:lnTo>
                  <a:pt x="3837" y="3961"/>
                </a:lnTo>
                <a:lnTo>
                  <a:pt x="3837" y="7922"/>
                </a:lnTo>
                <a:lnTo>
                  <a:pt x="4147" y="7773"/>
                </a:lnTo>
                <a:lnTo>
                  <a:pt x="4642" y="7325"/>
                </a:lnTo>
                <a:lnTo>
                  <a:pt x="4889" y="7026"/>
                </a:lnTo>
                <a:lnTo>
                  <a:pt x="4889" y="3662"/>
                </a:lnTo>
                <a:lnTo>
                  <a:pt x="5199" y="3214"/>
                </a:lnTo>
                <a:lnTo>
                  <a:pt x="5508" y="3064"/>
                </a:lnTo>
                <a:lnTo>
                  <a:pt x="7798" y="3064"/>
                </a:lnTo>
                <a:lnTo>
                  <a:pt x="9655" y="2018"/>
                </a:lnTo>
                <a:lnTo>
                  <a:pt x="11202" y="1046"/>
                </a:lnTo>
                <a:lnTo>
                  <a:pt x="14235" y="1046"/>
                </a:lnTo>
                <a:lnTo>
                  <a:pt x="15782" y="2018"/>
                </a:lnTo>
                <a:lnTo>
                  <a:pt x="17577" y="3064"/>
                </a:lnTo>
                <a:lnTo>
                  <a:pt x="19929" y="3064"/>
                </a:lnTo>
                <a:lnTo>
                  <a:pt x="20177" y="3214"/>
                </a:lnTo>
                <a:lnTo>
                  <a:pt x="20486" y="3662"/>
                </a:lnTo>
                <a:lnTo>
                  <a:pt x="20486" y="13154"/>
                </a:lnTo>
                <a:lnTo>
                  <a:pt x="20177" y="13453"/>
                </a:lnTo>
                <a:lnTo>
                  <a:pt x="19929" y="13752"/>
                </a:lnTo>
                <a:lnTo>
                  <a:pt x="18691" y="13752"/>
                </a:lnTo>
                <a:lnTo>
                  <a:pt x="18691" y="14873"/>
                </a:lnTo>
                <a:lnTo>
                  <a:pt x="19619" y="14873"/>
                </a:lnTo>
                <a:lnTo>
                  <a:pt x="20362" y="14724"/>
                </a:lnTo>
                <a:lnTo>
                  <a:pt x="20981" y="14201"/>
                </a:lnTo>
                <a:lnTo>
                  <a:pt x="21414" y="13603"/>
                </a:lnTo>
                <a:lnTo>
                  <a:pt x="21600" y="12855"/>
                </a:lnTo>
                <a:lnTo>
                  <a:pt x="21600" y="3961"/>
                </a:lnTo>
                <a:lnTo>
                  <a:pt x="21414" y="3214"/>
                </a:lnTo>
                <a:lnTo>
                  <a:pt x="20981" y="2616"/>
                </a:lnTo>
                <a:lnTo>
                  <a:pt x="20362" y="2167"/>
                </a:lnTo>
                <a:lnTo>
                  <a:pt x="19619" y="2018"/>
                </a:lnTo>
                <a:close/>
                <a:moveTo>
                  <a:pt x="16711" y="19731"/>
                </a:moveTo>
                <a:lnTo>
                  <a:pt x="16525" y="20030"/>
                </a:lnTo>
                <a:lnTo>
                  <a:pt x="16401" y="20329"/>
                </a:lnTo>
                <a:lnTo>
                  <a:pt x="16092" y="20628"/>
                </a:lnTo>
                <a:lnTo>
                  <a:pt x="1547" y="20628"/>
                </a:lnTo>
                <a:lnTo>
                  <a:pt x="1238" y="20329"/>
                </a:lnTo>
                <a:lnTo>
                  <a:pt x="1114" y="20030"/>
                </a:lnTo>
                <a:lnTo>
                  <a:pt x="928" y="19731"/>
                </a:lnTo>
                <a:lnTo>
                  <a:pt x="928" y="10837"/>
                </a:lnTo>
                <a:lnTo>
                  <a:pt x="1238" y="10090"/>
                </a:lnTo>
                <a:lnTo>
                  <a:pt x="1547" y="9940"/>
                </a:lnTo>
                <a:lnTo>
                  <a:pt x="2042" y="9791"/>
                </a:lnTo>
                <a:lnTo>
                  <a:pt x="3837" y="9791"/>
                </a:lnTo>
                <a:lnTo>
                  <a:pt x="5818" y="8894"/>
                </a:lnTo>
                <a:lnTo>
                  <a:pt x="7365" y="7922"/>
                </a:lnTo>
                <a:lnTo>
                  <a:pt x="10274" y="7922"/>
                </a:lnTo>
                <a:lnTo>
                  <a:pt x="11821" y="8894"/>
                </a:lnTo>
                <a:lnTo>
                  <a:pt x="13616" y="9791"/>
                </a:lnTo>
                <a:lnTo>
                  <a:pt x="15597" y="9791"/>
                </a:lnTo>
                <a:lnTo>
                  <a:pt x="16092" y="9940"/>
                </a:lnTo>
                <a:lnTo>
                  <a:pt x="16401" y="10090"/>
                </a:lnTo>
                <a:lnTo>
                  <a:pt x="16711" y="10837"/>
                </a:lnTo>
                <a:lnTo>
                  <a:pt x="16711" y="19731"/>
                </a:lnTo>
                <a:close/>
                <a:moveTo>
                  <a:pt x="15597" y="8894"/>
                </a:moveTo>
                <a:lnTo>
                  <a:pt x="13616" y="8894"/>
                </a:lnTo>
                <a:lnTo>
                  <a:pt x="12131" y="7922"/>
                </a:lnTo>
                <a:lnTo>
                  <a:pt x="10274" y="6876"/>
                </a:lnTo>
                <a:lnTo>
                  <a:pt x="7365" y="6876"/>
                </a:lnTo>
                <a:lnTo>
                  <a:pt x="5385" y="7922"/>
                </a:lnTo>
                <a:lnTo>
                  <a:pt x="3837" y="8894"/>
                </a:lnTo>
                <a:lnTo>
                  <a:pt x="2042" y="8894"/>
                </a:lnTo>
                <a:lnTo>
                  <a:pt x="1238" y="9044"/>
                </a:lnTo>
                <a:lnTo>
                  <a:pt x="495" y="9492"/>
                </a:lnTo>
                <a:lnTo>
                  <a:pt x="186" y="10090"/>
                </a:lnTo>
                <a:lnTo>
                  <a:pt x="0" y="10837"/>
                </a:lnTo>
                <a:lnTo>
                  <a:pt x="0" y="19731"/>
                </a:lnTo>
                <a:lnTo>
                  <a:pt x="186" y="20479"/>
                </a:lnTo>
                <a:lnTo>
                  <a:pt x="495" y="21152"/>
                </a:lnTo>
                <a:lnTo>
                  <a:pt x="1238" y="21451"/>
                </a:lnTo>
                <a:lnTo>
                  <a:pt x="2042" y="21600"/>
                </a:lnTo>
                <a:lnTo>
                  <a:pt x="15597" y="21600"/>
                </a:lnTo>
                <a:lnTo>
                  <a:pt x="16401" y="21451"/>
                </a:lnTo>
                <a:lnTo>
                  <a:pt x="17020" y="21152"/>
                </a:lnTo>
                <a:lnTo>
                  <a:pt x="17453" y="20479"/>
                </a:lnTo>
                <a:lnTo>
                  <a:pt x="17577" y="19731"/>
                </a:lnTo>
                <a:lnTo>
                  <a:pt x="17577" y="10837"/>
                </a:lnTo>
                <a:lnTo>
                  <a:pt x="17453" y="10090"/>
                </a:lnTo>
                <a:lnTo>
                  <a:pt x="17020" y="9492"/>
                </a:lnTo>
                <a:lnTo>
                  <a:pt x="16401" y="9044"/>
                </a:lnTo>
                <a:lnTo>
                  <a:pt x="15597" y="8894"/>
                </a:lnTo>
                <a:close/>
                <a:moveTo>
                  <a:pt x="19619" y="4858"/>
                </a:moveTo>
                <a:lnTo>
                  <a:pt x="19434" y="4559"/>
                </a:lnTo>
                <a:lnTo>
                  <a:pt x="19310" y="4260"/>
                </a:lnTo>
                <a:lnTo>
                  <a:pt x="18691" y="3961"/>
                </a:lnTo>
                <a:lnTo>
                  <a:pt x="18196" y="4111"/>
                </a:lnTo>
                <a:lnTo>
                  <a:pt x="17887" y="4260"/>
                </a:lnTo>
                <a:lnTo>
                  <a:pt x="17763" y="4559"/>
                </a:lnTo>
                <a:lnTo>
                  <a:pt x="17577" y="4858"/>
                </a:lnTo>
                <a:lnTo>
                  <a:pt x="17763" y="5381"/>
                </a:lnTo>
                <a:lnTo>
                  <a:pt x="17887" y="5680"/>
                </a:lnTo>
                <a:lnTo>
                  <a:pt x="18196" y="5830"/>
                </a:lnTo>
                <a:lnTo>
                  <a:pt x="18691" y="5979"/>
                </a:lnTo>
                <a:lnTo>
                  <a:pt x="19310" y="5680"/>
                </a:lnTo>
                <a:lnTo>
                  <a:pt x="19434" y="5381"/>
                </a:lnTo>
                <a:lnTo>
                  <a:pt x="19619" y="4858"/>
                </a:lnTo>
                <a:close/>
                <a:moveTo>
                  <a:pt x="19124" y="7325"/>
                </a:moveTo>
                <a:lnTo>
                  <a:pt x="19001" y="7026"/>
                </a:lnTo>
                <a:lnTo>
                  <a:pt x="18691" y="6876"/>
                </a:lnTo>
                <a:lnTo>
                  <a:pt x="18196" y="7026"/>
                </a:lnTo>
                <a:lnTo>
                  <a:pt x="18072" y="7325"/>
                </a:lnTo>
                <a:lnTo>
                  <a:pt x="18196" y="7773"/>
                </a:lnTo>
                <a:lnTo>
                  <a:pt x="18691" y="7922"/>
                </a:lnTo>
                <a:lnTo>
                  <a:pt x="19001" y="7773"/>
                </a:lnTo>
                <a:lnTo>
                  <a:pt x="19124" y="7325"/>
                </a:lnTo>
                <a:close/>
                <a:moveTo>
                  <a:pt x="8727" y="15770"/>
                </a:moveTo>
                <a:lnTo>
                  <a:pt x="8108" y="15471"/>
                </a:lnTo>
                <a:lnTo>
                  <a:pt x="7984" y="15172"/>
                </a:lnTo>
                <a:lnTo>
                  <a:pt x="7798" y="14873"/>
                </a:lnTo>
                <a:lnTo>
                  <a:pt x="7984" y="14350"/>
                </a:lnTo>
                <a:lnTo>
                  <a:pt x="8108" y="14051"/>
                </a:lnTo>
                <a:lnTo>
                  <a:pt x="8727" y="13752"/>
                </a:lnTo>
                <a:lnTo>
                  <a:pt x="9222" y="13902"/>
                </a:lnTo>
                <a:lnTo>
                  <a:pt x="9531" y="14051"/>
                </a:lnTo>
                <a:lnTo>
                  <a:pt x="9655" y="14350"/>
                </a:lnTo>
                <a:lnTo>
                  <a:pt x="9841" y="14873"/>
                </a:lnTo>
                <a:lnTo>
                  <a:pt x="9655" y="15172"/>
                </a:lnTo>
                <a:lnTo>
                  <a:pt x="9531" y="15471"/>
                </a:lnTo>
                <a:lnTo>
                  <a:pt x="9222" y="15621"/>
                </a:lnTo>
                <a:lnTo>
                  <a:pt x="8727" y="15770"/>
                </a:lnTo>
                <a:close/>
                <a:moveTo>
                  <a:pt x="8727" y="12855"/>
                </a:moveTo>
                <a:lnTo>
                  <a:pt x="7984" y="13005"/>
                </a:lnTo>
                <a:lnTo>
                  <a:pt x="7365" y="13304"/>
                </a:lnTo>
                <a:lnTo>
                  <a:pt x="7056" y="14051"/>
                </a:lnTo>
                <a:lnTo>
                  <a:pt x="6932" y="14873"/>
                </a:lnTo>
                <a:lnTo>
                  <a:pt x="7056" y="15621"/>
                </a:lnTo>
                <a:lnTo>
                  <a:pt x="7365" y="16219"/>
                </a:lnTo>
                <a:lnTo>
                  <a:pt x="7984" y="16518"/>
                </a:lnTo>
                <a:lnTo>
                  <a:pt x="8727" y="16667"/>
                </a:lnTo>
                <a:lnTo>
                  <a:pt x="9531" y="16518"/>
                </a:lnTo>
                <a:lnTo>
                  <a:pt x="10088" y="16219"/>
                </a:lnTo>
                <a:lnTo>
                  <a:pt x="10583" y="15621"/>
                </a:lnTo>
                <a:lnTo>
                  <a:pt x="10707" y="14873"/>
                </a:lnTo>
                <a:lnTo>
                  <a:pt x="10583" y="14051"/>
                </a:lnTo>
                <a:lnTo>
                  <a:pt x="10088" y="13304"/>
                </a:lnTo>
                <a:lnTo>
                  <a:pt x="9531" y="13005"/>
                </a:lnTo>
                <a:lnTo>
                  <a:pt x="8727" y="12855"/>
                </a:lnTo>
                <a:close/>
                <a:moveTo>
                  <a:pt x="14730" y="10837"/>
                </a:moveTo>
                <a:lnTo>
                  <a:pt x="14235" y="10837"/>
                </a:lnTo>
                <a:lnTo>
                  <a:pt x="13926" y="11136"/>
                </a:lnTo>
                <a:lnTo>
                  <a:pt x="13802" y="11510"/>
                </a:lnTo>
                <a:lnTo>
                  <a:pt x="13616" y="11809"/>
                </a:lnTo>
                <a:lnTo>
                  <a:pt x="13926" y="12556"/>
                </a:lnTo>
                <a:lnTo>
                  <a:pt x="14235" y="12706"/>
                </a:lnTo>
                <a:lnTo>
                  <a:pt x="14730" y="12855"/>
                </a:lnTo>
                <a:lnTo>
                  <a:pt x="15040" y="12706"/>
                </a:lnTo>
                <a:lnTo>
                  <a:pt x="15287" y="12556"/>
                </a:lnTo>
                <a:lnTo>
                  <a:pt x="15597" y="12257"/>
                </a:lnTo>
                <a:lnTo>
                  <a:pt x="15597" y="11510"/>
                </a:lnTo>
                <a:lnTo>
                  <a:pt x="15040" y="10837"/>
                </a:lnTo>
                <a:lnTo>
                  <a:pt x="14730" y="10837"/>
                </a:lnTo>
                <a:close/>
                <a:moveTo>
                  <a:pt x="14730" y="13752"/>
                </a:moveTo>
                <a:lnTo>
                  <a:pt x="14421" y="13902"/>
                </a:lnTo>
                <a:lnTo>
                  <a:pt x="14235" y="14201"/>
                </a:lnTo>
                <a:lnTo>
                  <a:pt x="14421" y="14724"/>
                </a:lnTo>
                <a:lnTo>
                  <a:pt x="14730" y="14873"/>
                </a:lnTo>
                <a:lnTo>
                  <a:pt x="15040" y="14724"/>
                </a:lnTo>
                <a:lnTo>
                  <a:pt x="15163" y="14201"/>
                </a:lnTo>
                <a:lnTo>
                  <a:pt x="15040" y="13902"/>
                </a:lnTo>
                <a:lnTo>
                  <a:pt x="14730" y="13752"/>
                </a:lnTo>
                <a:close/>
                <a:moveTo>
                  <a:pt x="8727" y="17788"/>
                </a:moveTo>
                <a:lnTo>
                  <a:pt x="8293" y="17564"/>
                </a:lnTo>
                <a:lnTo>
                  <a:pt x="7674" y="17415"/>
                </a:lnTo>
                <a:lnTo>
                  <a:pt x="7241" y="17116"/>
                </a:lnTo>
                <a:lnTo>
                  <a:pt x="6746" y="16817"/>
                </a:lnTo>
                <a:lnTo>
                  <a:pt x="6313" y="16368"/>
                </a:lnTo>
                <a:lnTo>
                  <a:pt x="6127" y="15920"/>
                </a:lnTo>
                <a:lnTo>
                  <a:pt x="6003" y="15322"/>
                </a:lnTo>
                <a:lnTo>
                  <a:pt x="5818" y="14873"/>
                </a:lnTo>
                <a:lnTo>
                  <a:pt x="6003" y="14201"/>
                </a:lnTo>
                <a:lnTo>
                  <a:pt x="6127" y="13603"/>
                </a:lnTo>
                <a:lnTo>
                  <a:pt x="6313" y="13154"/>
                </a:lnTo>
                <a:lnTo>
                  <a:pt x="6746" y="12706"/>
                </a:lnTo>
                <a:lnTo>
                  <a:pt x="7241" y="12407"/>
                </a:lnTo>
                <a:lnTo>
                  <a:pt x="7674" y="12108"/>
                </a:lnTo>
                <a:lnTo>
                  <a:pt x="8293" y="11958"/>
                </a:lnTo>
                <a:lnTo>
                  <a:pt x="8727" y="11809"/>
                </a:lnTo>
                <a:lnTo>
                  <a:pt x="9964" y="12108"/>
                </a:lnTo>
                <a:lnTo>
                  <a:pt x="10398" y="12407"/>
                </a:lnTo>
                <a:lnTo>
                  <a:pt x="10893" y="12706"/>
                </a:lnTo>
                <a:lnTo>
                  <a:pt x="11512" y="13603"/>
                </a:lnTo>
                <a:lnTo>
                  <a:pt x="11636" y="14201"/>
                </a:lnTo>
                <a:lnTo>
                  <a:pt x="11821" y="14873"/>
                </a:lnTo>
                <a:lnTo>
                  <a:pt x="11636" y="15322"/>
                </a:lnTo>
                <a:lnTo>
                  <a:pt x="11512" y="15920"/>
                </a:lnTo>
                <a:lnTo>
                  <a:pt x="10893" y="16817"/>
                </a:lnTo>
                <a:lnTo>
                  <a:pt x="10398" y="17116"/>
                </a:lnTo>
                <a:lnTo>
                  <a:pt x="9964" y="17415"/>
                </a:lnTo>
                <a:lnTo>
                  <a:pt x="9346" y="17564"/>
                </a:lnTo>
                <a:lnTo>
                  <a:pt x="8727" y="17788"/>
                </a:lnTo>
                <a:close/>
                <a:moveTo>
                  <a:pt x="8727" y="10837"/>
                </a:moveTo>
                <a:lnTo>
                  <a:pt x="7984" y="10837"/>
                </a:lnTo>
                <a:lnTo>
                  <a:pt x="7241" y="11136"/>
                </a:lnTo>
                <a:lnTo>
                  <a:pt x="6622" y="11510"/>
                </a:lnTo>
                <a:lnTo>
                  <a:pt x="6003" y="11958"/>
                </a:lnTo>
                <a:lnTo>
                  <a:pt x="5508" y="12556"/>
                </a:lnTo>
                <a:lnTo>
                  <a:pt x="5199" y="13304"/>
                </a:lnTo>
                <a:lnTo>
                  <a:pt x="4889" y="13902"/>
                </a:lnTo>
                <a:lnTo>
                  <a:pt x="4889" y="15621"/>
                </a:lnTo>
                <a:lnTo>
                  <a:pt x="5199" y="16368"/>
                </a:lnTo>
                <a:lnTo>
                  <a:pt x="5508" y="16966"/>
                </a:lnTo>
                <a:lnTo>
                  <a:pt x="6003" y="17564"/>
                </a:lnTo>
                <a:lnTo>
                  <a:pt x="6622" y="18087"/>
                </a:lnTo>
                <a:lnTo>
                  <a:pt x="7241" y="18386"/>
                </a:lnTo>
                <a:lnTo>
                  <a:pt x="7984" y="18685"/>
                </a:lnTo>
                <a:lnTo>
                  <a:pt x="9655" y="18685"/>
                </a:lnTo>
                <a:lnTo>
                  <a:pt x="10274" y="18386"/>
                </a:lnTo>
                <a:lnTo>
                  <a:pt x="11017" y="18087"/>
                </a:lnTo>
                <a:lnTo>
                  <a:pt x="11636" y="17564"/>
                </a:lnTo>
                <a:lnTo>
                  <a:pt x="12131" y="16966"/>
                </a:lnTo>
                <a:lnTo>
                  <a:pt x="12440" y="16368"/>
                </a:lnTo>
                <a:lnTo>
                  <a:pt x="12688" y="15621"/>
                </a:lnTo>
                <a:lnTo>
                  <a:pt x="12688" y="13902"/>
                </a:lnTo>
                <a:lnTo>
                  <a:pt x="12131" y="12556"/>
                </a:lnTo>
                <a:lnTo>
                  <a:pt x="11636" y="11958"/>
                </a:lnTo>
                <a:lnTo>
                  <a:pt x="11017" y="11510"/>
                </a:lnTo>
                <a:lnTo>
                  <a:pt x="10274" y="11136"/>
                </a:lnTo>
                <a:lnTo>
                  <a:pt x="9655" y="10837"/>
                </a:lnTo>
                <a:lnTo>
                  <a:pt x="8727" y="10837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2" name="Group 19"/>
          <p:cNvGrpSpPr/>
          <p:nvPr/>
        </p:nvGrpSpPr>
        <p:grpSpPr>
          <a:xfrm>
            <a:off x="6135480" y="4818240"/>
            <a:ext cx="2549520" cy="1228320"/>
            <a:chOff x="6135480" y="4818240"/>
            <a:chExt cx="2549520" cy="1228320"/>
          </a:xfrm>
        </p:grpSpPr>
        <p:sp>
          <p:nvSpPr>
            <p:cNvPr id="223" name="CustomShape 20"/>
            <p:cNvSpPr/>
            <p:nvPr/>
          </p:nvSpPr>
          <p:spPr>
            <a:xfrm>
              <a:off x="6135480" y="510372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Development of key underlying technologies internally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Calibri Light"/>
                  <a:ea typeface="Calibri Light"/>
                </a:rPr>
                <a:t>- Adoption of better technology frameworks and practices 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24" name="CustomShape 21"/>
            <p:cNvSpPr/>
            <p:nvPr/>
          </p:nvSpPr>
          <p:spPr>
            <a:xfrm>
              <a:off x="6216480" y="4818240"/>
              <a:ext cx="122904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Technological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25" name="CustomShape 22"/>
          <p:cNvSpPr/>
          <p:nvPr/>
        </p:nvSpPr>
        <p:spPr>
          <a:xfrm>
            <a:off x="6237000" y="4351320"/>
            <a:ext cx="430560" cy="43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5938" y="10905"/>
                </a:moveTo>
                <a:cubicBezTo>
                  <a:pt x="15938" y="8179"/>
                  <a:pt x="13631" y="5872"/>
                  <a:pt x="10905" y="5872"/>
                </a:cubicBezTo>
                <a:cubicBezTo>
                  <a:pt x="8179" y="5872"/>
                  <a:pt x="5872" y="8179"/>
                  <a:pt x="5872" y="10905"/>
                </a:cubicBezTo>
                <a:cubicBezTo>
                  <a:pt x="5872" y="13631"/>
                  <a:pt x="8179" y="15938"/>
                  <a:pt x="10905" y="15938"/>
                </a:cubicBezTo>
                <a:cubicBezTo>
                  <a:pt x="13631" y="15938"/>
                  <a:pt x="15938" y="13631"/>
                  <a:pt x="15938" y="10905"/>
                </a:cubicBezTo>
                <a:close/>
                <a:moveTo>
                  <a:pt x="21600" y="9437"/>
                </a:moveTo>
                <a:cubicBezTo>
                  <a:pt x="21600" y="12373"/>
                  <a:pt x="21600" y="12373"/>
                  <a:pt x="21600" y="12373"/>
                </a:cubicBezTo>
                <a:cubicBezTo>
                  <a:pt x="20132" y="12792"/>
                  <a:pt x="20132" y="12792"/>
                  <a:pt x="20132" y="12792"/>
                </a:cubicBezTo>
                <a:cubicBezTo>
                  <a:pt x="19503" y="13212"/>
                  <a:pt x="19083" y="13631"/>
                  <a:pt x="18664" y="14050"/>
                </a:cubicBezTo>
                <a:cubicBezTo>
                  <a:pt x="18664" y="14260"/>
                  <a:pt x="18664" y="14260"/>
                  <a:pt x="18664" y="14260"/>
                </a:cubicBezTo>
                <a:cubicBezTo>
                  <a:pt x="18454" y="14680"/>
                  <a:pt x="18454" y="15309"/>
                  <a:pt x="18874" y="15938"/>
                </a:cubicBezTo>
                <a:cubicBezTo>
                  <a:pt x="19503" y="17406"/>
                  <a:pt x="19503" y="17406"/>
                  <a:pt x="19503" y="17406"/>
                </a:cubicBezTo>
                <a:cubicBezTo>
                  <a:pt x="17406" y="19503"/>
                  <a:pt x="17406" y="19503"/>
                  <a:pt x="17406" y="19503"/>
                </a:cubicBezTo>
                <a:cubicBezTo>
                  <a:pt x="15938" y="18874"/>
                  <a:pt x="15938" y="18874"/>
                  <a:pt x="15938" y="18874"/>
                </a:cubicBezTo>
                <a:cubicBezTo>
                  <a:pt x="15309" y="18454"/>
                  <a:pt x="14680" y="18454"/>
                  <a:pt x="14050" y="18874"/>
                </a:cubicBezTo>
                <a:cubicBezTo>
                  <a:pt x="14050" y="18874"/>
                  <a:pt x="14050" y="18874"/>
                  <a:pt x="14050" y="18874"/>
                </a:cubicBezTo>
                <a:cubicBezTo>
                  <a:pt x="13631" y="19083"/>
                  <a:pt x="13002" y="19503"/>
                  <a:pt x="12792" y="20132"/>
                </a:cubicBezTo>
                <a:cubicBezTo>
                  <a:pt x="12373" y="21600"/>
                  <a:pt x="12373" y="21600"/>
                  <a:pt x="12373" y="21600"/>
                </a:cubicBezTo>
                <a:cubicBezTo>
                  <a:pt x="9437" y="21600"/>
                  <a:pt x="9437" y="21600"/>
                  <a:pt x="9437" y="21600"/>
                </a:cubicBezTo>
                <a:cubicBezTo>
                  <a:pt x="8808" y="20132"/>
                  <a:pt x="8808" y="20132"/>
                  <a:pt x="8808" y="20132"/>
                </a:cubicBezTo>
                <a:cubicBezTo>
                  <a:pt x="8598" y="19503"/>
                  <a:pt x="8179" y="19083"/>
                  <a:pt x="7550" y="18874"/>
                </a:cubicBezTo>
                <a:cubicBezTo>
                  <a:pt x="7550" y="18874"/>
                  <a:pt x="7550" y="18874"/>
                  <a:pt x="7550" y="18874"/>
                </a:cubicBezTo>
                <a:cubicBezTo>
                  <a:pt x="6920" y="18454"/>
                  <a:pt x="6291" y="18454"/>
                  <a:pt x="5662" y="18874"/>
                </a:cubicBezTo>
                <a:cubicBezTo>
                  <a:pt x="4194" y="19503"/>
                  <a:pt x="4194" y="19503"/>
                  <a:pt x="4194" y="19503"/>
                </a:cubicBezTo>
                <a:cubicBezTo>
                  <a:pt x="2097" y="17406"/>
                  <a:pt x="2097" y="17406"/>
                  <a:pt x="2097" y="17406"/>
                </a:cubicBezTo>
                <a:cubicBezTo>
                  <a:pt x="2936" y="15938"/>
                  <a:pt x="2936" y="15938"/>
                  <a:pt x="2936" y="15938"/>
                </a:cubicBezTo>
                <a:cubicBezTo>
                  <a:pt x="3146" y="15309"/>
                  <a:pt x="3146" y="14680"/>
                  <a:pt x="2936" y="14050"/>
                </a:cubicBezTo>
                <a:cubicBezTo>
                  <a:pt x="2936" y="14050"/>
                  <a:pt x="2936" y="14050"/>
                  <a:pt x="2936" y="14050"/>
                </a:cubicBezTo>
                <a:cubicBezTo>
                  <a:pt x="2726" y="13631"/>
                  <a:pt x="2307" y="13212"/>
                  <a:pt x="1678" y="12792"/>
                </a:cubicBezTo>
                <a:cubicBezTo>
                  <a:pt x="0" y="12373"/>
                  <a:pt x="0" y="12373"/>
                  <a:pt x="0" y="12373"/>
                </a:cubicBezTo>
                <a:cubicBezTo>
                  <a:pt x="0" y="9437"/>
                  <a:pt x="0" y="9437"/>
                  <a:pt x="0" y="9437"/>
                </a:cubicBezTo>
                <a:cubicBezTo>
                  <a:pt x="1678" y="8808"/>
                  <a:pt x="1678" y="8808"/>
                  <a:pt x="1678" y="8808"/>
                </a:cubicBezTo>
                <a:cubicBezTo>
                  <a:pt x="2307" y="8598"/>
                  <a:pt x="2726" y="8179"/>
                  <a:pt x="2936" y="7550"/>
                </a:cubicBezTo>
                <a:cubicBezTo>
                  <a:pt x="2936" y="7550"/>
                  <a:pt x="2936" y="7550"/>
                  <a:pt x="2936" y="7550"/>
                </a:cubicBezTo>
                <a:cubicBezTo>
                  <a:pt x="3146" y="6920"/>
                  <a:pt x="3146" y="6291"/>
                  <a:pt x="2936" y="5872"/>
                </a:cubicBezTo>
                <a:cubicBezTo>
                  <a:pt x="2097" y="4194"/>
                  <a:pt x="2097" y="4194"/>
                  <a:pt x="2097" y="4194"/>
                </a:cubicBezTo>
                <a:cubicBezTo>
                  <a:pt x="4194" y="2307"/>
                  <a:pt x="4194" y="2307"/>
                  <a:pt x="4194" y="2307"/>
                </a:cubicBezTo>
                <a:cubicBezTo>
                  <a:pt x="5662" y="2936"/>
                  <a:pt x="5662" y="2936"/>
                  <a:pt x="5662" y="2936"/>
                </a:cubicBezTo>
                <a:cubicBezTo>
                  <a:pt x="6291" y="3146"/>
                  <a:pt x="6920" y="3146"/>
                  <a:pt x="7550" y="2936"/>
                </a:cubicBezTo>
                <a:cubicBezTo>
                  <a:pt x="7550" y="2936"/>
                  <a:pt x="7550" y="2936"/>
                  <a:pt x="7550" y="2936"/>
                </a:cubicBezTo>
                <a:cubicBezTo>
                  <a:pt x="8179" y="2726"/>
                  <a:pt x="8598" y="2307"/>
                  <a:pt x="8808" y="1678"/>
                </a:cubicBezTo>
                <a:cubicBezTo>
                  <a:pt x="9437" y="0"/>
                  <a:pt x="9437" y="0"/>
                  <a:pt x="9437" y="0"/>
                </a:cubicBezTo>
                <a:cubicBezTo>
                  <a:pt x="12373" y="0"/>
                  <a:pt x="12373" y="0"/>
                  <a:pt x="12373" y="0"/>
                </a:cubicBezTo>
                <a:cubicBezTo>
                  <a:pt x="12792" y="1678"/>
                  <a:pt x="12792" y="1678"/>
                  <a:pt x="12792" y="1678"/>
                </a:cubicBezTo>
                <a:cubicBezTo>
                  <a:pt x="13002" y="2307"/>
                  <a:pt x="13631" y="2726"/>
                  <a:pt x="14050" y="2936"/>
                </a:cubicBezTo>
                <a:cubicBezTo>
                  <a:pt x="14050" y="2936"/>
                  <a:pt x="14050" y="2936"/>
                  <a:pt x="14050" y="2936"/>
                </a:cubicBezTo>
                <a:cubicBezTo>
                  <a:pt x="14680" y="3146"/>
                  <a:pt x="15309" y="3146"/>
                  <a:pt x="15938" y="2936"/>
                </a:cubicBezTo>
                <a:cubicBezTo>
                  <a:pt x="17406" y="2307"/>
                  <a:pt x="17406" y="2307"/>
                  <a:pt x="17406" y="2307"/>
                </a:cubicBezTo>
                <a:cubicBezTo>
                  <a:pt x="19503" y="4194"/>
                  <a:pt x="19503" y="4194"/>
                  <a:pt x="19503" y="4194"/>
                </a:cubicBezTo>
                <a:cubicBezTo>
                  <a:pt x="18874" y="5872"/>
                  <a:pt x="18874" y="5872"/>
                  <a:pt x="18874" y="5872"/>
                </a:cubicBezTo>
                <a:cubicBezTo>
                  <a:pt x="18454" y="6291"/>
                  <a:pt x="18454" y="6920"/>
                  <a:pt x="18664" y="7550"/>
                </a:cubicBezTo>
                <a:cubicBezTo>
                  <a:pt x="18664" y="7550"/>
                  <a:pt x="18664" y="7550"/>
                  <a:pt x="18664" y="7550"/>
                </a:cubicBezTo>
                <a:cubicBezTo>
                  <a:pt x="19083" y="8179"/>
                  <a:pt x="19503" y="8598"/>
                  <a:pt x="20132" y="8808"/>
                </a:cubicBezTo>
                <a:lnTo>
                  <a:pt x="21600" y="9437"/>
                </a:lnTo>
                <a:close/>
                <a:moveTo>
                  <a:pt x="13841" y="10905"/>
                </a:moveTo>
                <a:cubicBezTo>
                  <a:pt x="13841" y="12583"/>
                  <a:pt x="12373" y="13841"/>
                  <a:pt x="10905" y="13841"/>
                </a:cubicBezTo>
                <a:cubicBezTo>
                  <a:pt x="9227" y="13841"/>
                  <a:pt x="7969" y="12583"/>
                  <a:pt x="7969" y="10905"/>
                </a:cubicBezTo>
                <a:cubicBezTo>
                  <a:pt x="7969" y="9227"/>
                  <a:pt x="9227" y="7969"/>
                  <a:pt x="10905" y="7969"/>
                </a:cubicBezTo>
                <a:cubicBezTo>
                  <a:pt x="12373" y="7969"/>
                  <a:pt x="13841" y="9227"/>
                  <a:pt x="13841" y="10905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3"/>
          <p:cNvSpPr/>
          <p:nvPr/>
        </p:nvSpPr>
        <p:spPr>
          <a:xfrm>
            <a:off x="3315240" y="2419920"/>
            <a:ext cx="374040" cy="41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1049"/>
                </a:moveTo>
                <a:cubicBezTo>
                  <a:pt x="21135" y="4194"/>
                  <a:pt x="19277" y="7130"/>
                  <a:pt x="16026" y="8388"/>
                </a:cubicBezTo>
                <a:cubicBezTo>
                  <a:pt x="16258" y="7969"/>
                  <a:pt x="16490" y="7340"/>
                  <a:pt x="16955" y="6920"/>
                </a:cubicBezTo>
                <a:cubicBezTo>
                  <a:pt x="19045" y="5662"/>
                  <a:pt x="19742" y="3565"/>
                  <a:pt x="20206" y="2097"/>
                </a:cubicBezTo>
                <a:cubicBezTo>
                  <a:pt x="18116" y="2097"/>
                  <a:pt x="18116" y="2097"/>
                  <a:pt x="18116" y="2097"/>
                </a:cubicBezTo>
                <a:cubicBezTo>
                  <a:pt x="18116" y="1887"/>
                  <a:pt x="18116" y="1468"/>
                  <a:pt x="18116" y="1049"/>
                </a:cubicBezTo>
                <a:lnTo>
                  <a:pt x="21600" y="1049"/>
                </a:lnTo>
                <a:close/>
                <a:moveTo>
                  <a:pt x="5806" y="8388"/>
                </a:moveTo>
                <a:cubicBezTo>
                  <a:pt x="2555" y="7130"/>
                  <a:pt x="465" y="4194"/>
                  <a:pt x="232" y="1049"/>
                </a:cubicBezTo>
                <a:cubicBezTo>
                  <a:pt x="3484" y="1049"/>
                  <a:pt x="3484" y="1049"/>
                  <a:pt x="3484" y="1049"/>
                </a:cubicBezTo>
                <a:cubicBezTo>
                  <a:pt x="3484" y="1468"/>
                  <a:pt x="3484" y="1887"/>
                  <a:pt x="3716" y="2097"/>
                </a:cubicBezTo>
                <a:cubicBezTo>
                  <a:pt x="1626" y="2097"/>
                  <a:pt x="1626" y="2097"/>
                  <a:pt x="1626" y="2097"/>
                </a:cubicBezTo>
                <a:cubicBezTo>
                  <a:pt x="1858" y="3565"/>
                  <a:pt x="2787" y="5662"/>
                  <a:pt x="4877" y="6920"/>
                </a:cubicBezTo>
                <a:cubicBezTo>
                  <a:pt x="5110" y="7340"/>
                  <a:pt x="5342" y="7969"/>
                  <a:pt x="5806" y="8388"/>
                </a:cubicBezTo>
                <a:close/>
                <a:moveTo>
                  <a:pt x="10684" y="9856"/>
                </a:moveTo>
                <a:cubicBezTo>
                  <a:pt x="8826" y="7340"/>
                  <a:pt x="8129" y="4194"/>
                  <a:pt x="8129" y="1258"/>
                </a:cubicBezTo>
                <a:cubicBezTo>
                  <a:pt x="6735" y="1258"/>
                  <a:pt x="6735" y="1258"/>
                  <a:pt x="6735" y="1258"/>
                </a:cubicBezTo>
                <a:cubicBezTo>
                  <a:pt x="6968" y="5033"/>
                  <a:pt x="8594" y="7759"/>
                  <a:pt x="10684" y="9856"/>
                </a:cubicBezTo>
                <a:close/>
                <a:moveTo>
                  <a:pt x="16955" y="0"/>
                </a:moveTo>
                <a:cubicBezTo>
                  <a:pt x="16955" y="7759"/>
                  <a:pt x="12774" y="9856"/>
                  <a:pt x="12077" y="12373"/>
                </a:cubicBezTo>
                <a:cubicBezTo>
                  <a:pt x="9523" y="12373"/>
                  <a:pt x="9523" y="12373"/>
                  <a:pt x="9523" y="12373"/>
                </a:cubicBezTo>
                <a:cubicBezTo>
                  <a:pt x="9058" y="9856"/>
                  <a:pt x="4645" y="7759"/>
                  <a:pt x="4645" y="0"/>
                </a:cubicBezTo>
                <a:lnTo>
                  <a:pt x="16955" y="0"/>
                </a:lnTo>
                <a:close/>
                <a:moveTo>
                  <a:pt x="14865" y="17196"/>
                </a:moveTo>
                <a:cubicBezTo>
                  <a:pt x="14400" y="16777"/>
                  <a:pt x="14400" y="16777"/>
                  <a:pt x="14400" y="16777"/>
                </a:cubicBezTo>
                <a:cubicBezTo>
                  <a:pt x="13703" y="17196"/>
                  <a:pt x="13703" y="17196"/>
                  <a:pt x="13703" y="17196"/>
                </a:cubicBezTo>
                <a:cubicBezTo>
                  <a:pt x="13703" y="16357"/>
                  <a:pt x="13703" y="16357"/>
                  <a:pt x="13703" y="16357"/>
                </a:cubicBezTo>
                <a:cubicBezTo>
                  <a:pt x="13239" y="15938"/>
                  <a:pt x="13239" y="15938"/>
                  <a:pt x="13239" y="15938"/>
                </a:cubicBezTo>
                <a:cubicBezTo>
                  <a:pt x="13935" y="15938"/>
                  <a:pt x="13935" y="15938"/>
                  <a:pt x="13935" y="15938"/>
                </a:cubicBezTo>
                <a:cubicBezTo>
                  <a:pt x="14400" y="15309"/>
                  <a:pt x="14400" y="15309"/>
                  <a:pt x="14400" y="15309"/>
                </a:cubicBezTo>
                <a:cubicBezTo>
                  <a:pt x="14632" y="15938"/>
                  <a:pt x="14632" y="15938"/>
                  <a:pt x="14632" y="15938"/>
                </a:cubicBezTo>
                <a:cubicBezTo>
                  <a:pt x="15329" y="15938"/>
                  <a:pt x="15329" y="15938"/>
                  <a:pt x="15329" y="15938"/>
                </a:cubicBezTo>
                <a:cubicBezTo>
                  <a:pt x="14865" y="16357"/>
                  <a:pt x="14865" y="16357"/>
                  <a:pt x="14865" y="16357"/>
                </a:cubicBezTo>
                <a:lnTo>
                  <a:pt x="14865" y="17196"/>
                </a:lnTo>
                <a:close/>
                <a:moveTo>
                  <a:pt x="11845" y="16986"/>
                </a:moveTo>
                <a:cubicBezTo>
                  <a:pt x="10916" y="16567"/>
                  <a:pt x="10916" y="16567"/>
                  <a:pt x="10916" y="16567"/>
                </a:cubicBezTo>
                <a:cubicBezTo>
                  <a:pt x="9755" y="16986"/>
                  <a:pt x="9755" y="16986"/>
                  <a:pt x="9755" y="16986"/>
                </a:cubicBezTo>
                <a:cubicBezTo>
                  <a:pt x="9987" y="15938"/>
                  <a:pt x="9987" y="15938"/>
                  <a:pt x="9987" y="15938"/>
                </a:cubicBezTo>
                <a:cubicBezTo>
                  <a:pt x="9290" y="15309"/>
                  <a:pt x="9290" y="15309"/>
                  <a:pt x="9290" y="15309"/>
                </a:cubicBezTo>
                <a:cubicBezTo>
                  <a:pt x="10452" y="15099"/>
                  <a:pt x="10452" y="15099"/>
                  <a:pt x="10452" y="15099"/>
                </a:cubicBezTo>
                <a:cubicBezTo>
                  <a:pt x="10916" y="14260"/>
                  <a:pt x="10916" y="14260"/>
                  <a:pt x="10916" y="14260"/>
                </a:cubicBezTo>
                <a:cubicBezTo>
                  <a:pt x="11381" y="15099"/>
                  <a:pt x="11381" y="15099"/>
                  <a:pt x="11381" y="15099"/>
                </a:cubicBezTo>
                <a:cubicBezTo>
                  <a:pt x="12542" y="15309"/>
                  <a:pt x="12542" y="15309"/>
                  <a:pt x="12542" y="15309"/>
                </a:cubicBezTo>
                <a:cubicBezTo>
                  <a:pt x="11613" y="15938"/>
                  <a:pt x="11613" y="15938"/>
                  <a:pt x="11613" y="15938"/>
                </a:cubicBezTo>
                <a:lnTo>
                  <a:pt x="11845" y="16986"/>
                </a:lnTo>
                <a:close/>
                <a:moveTo>
                  <a:pt x="8129" y="17196"/>
                </a:moveTo>
                <a:cubicBezTo>
                  <a:pt x="7432" y="16777"/>
                  <a:pt x="7432" y="16777"/>
                  <a:pt x="7432" y="16777"/>
                </a:cubicBezTo>
                <a:cubicBezTo>
                  <a:pt x="6735" y="17196"/>
                  <a:pt x="6735" y="17196"/>
                  <a:pt x="6735" y="17196"/>
                </a:cubicBezTo>
                <a:cubicBezTo>
                  <a:pt x="6968" y="16357"/>
                  <a:pt x="6968" y="16357"/>
                  <a:pt x="6968" y="16357"/>
                </a:cubicBezTo>
                <a:cubicBezTo>
                  <a:pt x="6271" y="15938"/>
                  <a:pt x="6271" y="15938"/>
                  <a:pt x="6271" y="15938"/>
                </a:cubicBezTo>
                <a:cubicBezTo>
                  <a:pt x="6968" y="15938"/>
                  <a:pt x="6968" y="15938"/>
                  <a:pt x="6968" y="15938"/>
                </a:cubicBezTo>
                <a:cubicBezTo>
                  <a:pt x="7432" y="15309"/>
                  <a:pt x="7432" y="15309"/>
                  <a:pt x="7432" y="15309"/>
                </a:cubicBezTo>
                <a:cubicBezTo>
                  <a:pt x="7665" y="15938"/>
                  <a:pt x="7665" y="15938"/>
                  <a:pt x="7665" y="15938"/>
                </a:cubicBezTo>
                <a:cubicBezTo>
                  <a:pt x="8361" y="15938"/>
                  <a:pt x="8361" y="15938"/>
                  <a:pt x="8361" y="15938"/>
                </a:cubicBezTo>
                <a:cubicBezTo>
                  <a:pt x="7897" y="16357"/>
                  <a:pt x="7897" y="16357"/>
                  <a:pt x="7897" y="16357"/>
                </a:cubicBezTo>
                <a:lnTo>
                  <a:pt x="8129" y="17196"/>
                </a:lnTo>
                <a:close/>
                <a:moveTo>
                  <a:pt x="10916" y="13631"/>
                </a:moveTo>
                <a:cubicBezTo>
                  <a:pt x="8129" y="13631"/>
                  <a:pt x="5806" y="14260"/>
                  <a:pt x="3484" y="15309"/>
                </a:cubicBezTo>
                <a:cubicBezTo>
                  <a:pt x="6271" y="19083"/>
                  <a:pt x="6271" y="19083"/>
                  <a:pt x="6271" y="19083"/>
                </a:cubicBezTo>
                <a:cubicBezTo>
                  <a:pt x="7665" y="18245"/>
                  <a:pt x="9290" y="18035"/>
                  <a:pt x="10916" y="18035"/>
                </a:cubicBezTo>
                <a:cubicBezTo>
                  <a:pt x="12542" y="18035"/>
                  <a:pt x="13935" y="18245"/>
                  <a:pt x="15329" y="19083"/>
                </a:cubicBezTo>
                <a:cubicBezTo>
                  <a:pt x="18116" y="15309"/>
                  <a:pt x="18116" y="15309"/>
                  <a:pt x="18116" y="15309"/>
                </a:cubicBezTo>
                <a:cubicBezTo>
                  <a:pt x="16026" y="14260"/>
                  <a:pt x="13471" y="13631"/>
                  <a:pt x="10916" y="13631"/>
                </a:cubicBezTo>
                <a:close/>
                <a:moveTo>
                  <a:pt x="18581" y="16148"/>
                </a:moveTo>
                <a:cubicBezTo>
                  <a:pt x="15794" y="19713"/>
                  <a:pt x="15794" y="19713"/>
                  <a:pt x="15794" y="19713"/>
                </a:cubicBezTo>
                <a:cubicBezTo>
                  <a:pt x="16490" y="20342"/>
                  <a:pt x="17187" y="20971"/>
                  <a:pt x="17884" y="21600"/>
                </a:cubicBezTo>
                <a:cubicBezTo>
                  <a:pt x="18348" y="18874"/>
                  <a:pt x="18348" y="18874"/>
                  <a:pt x="18348" y="18874"/>
                </a:cubicBezTo>
                <a:cubicBezTo>
                  <a:pt x="21600" y="18874"/>
                  <a:pt x="21600" y="18874"/>
                  <a:pt x="21600" y="18874"/>
                </a:cubicBezTo>
                <a:cubicBezTo>
                  <a:pt x="20671" y="17825"/>
                  <a:pt x="19742" y="16986"/>
                  <a:pt x="18581" y="16148"/>
                </a:cubicBezTo>
                <a:close/>
                <a:moveTo>
                  <a:pt x="3252" y="16148"/>
                </a:moveTo>
                <a:cubicBezTo>
                  <a:pt x="5806" y="19713"/>
                  <a:pt x="5806" y="19713"/>
                  <a:pt x="5806" y="19713"/>
                </a:cubicBezTo>
                <a:cubicBezTo>
                  <a:pt x="5110" y="20342"/>
                  <a:pt x="4413" y="20971"/>
                  <a:pt x="3948" y="21600"/>
                </a:cubicBezTo>
                <a:cubicBezTo>
                  <a:pt x="3252" y="18874"/>
                  <a:pt x="3252" y="18874"/>
                  <a:pt x="3252" y="18874"/>
                </a:cubicBezTo>
                <a:cubicBezTo>
                  <a:pt x="0" y="18874"/>
                  <a:pt x="0" y="18874"/>
                  <a:pt x="0" y="18874"/>
                </a:cubicBezTo>
                <a:cubicBezTo>
                  <a:pt x="929" y="17825"/>
                  <a:pt x="2090" y="16986"/>
                  <a:pt x="3252" y="16148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4"/>
          <p:cNvSpPr/>
          <p:nvPr/>
        </p:nvSpPr>
        <p:spPr>
          <a:xfrm>
            <a:off x="6205320" y="2385360"/>
            <a:ext cx="493920" cy="47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033" y="20057"/>
                </a:moveTo>
                <a:cubicBezTo>
                  <a:pt x="2726" y="17633"/>
                  <a:pt x="2726" y="17633"/>
                  <a:pt x="2726" y="17633"/>
                </a:cubicBezTo>
                <a:cubicBezTo>
                  <a:pt x="3355" y="16971"/>
                  <a:pt x="3355" y="16971"/>
                  <a:pt x="3355" y="16971"/>
                </a:cubicBezTo>
                <a:cubicBezTo>
                  <a:pt x="3984" y="17633"/>
                  <a:pt x="3984" y="17633"/>
                  <a:pt x="3984" y="17633"/>
                </a:cubicBezTo>
                <a:cubicBezTo>
                  <a:pt x="4404" y="17192"/>
                  <a:pt x="4404" y="17192"/>
                  <a:pt x="4404" y="17192"/>
                </a:cubicBezTo>
                <a:cubicBezTo>
                  <a:pt x="3565" y="16531"/>
                  <a:pt x="3565" y="16531"/>
                  <a:pt x="3565" y="16531"/>
                </a:cubicBezTo>
                <a:cubicBezTo>
                  <a:pt x="3984" y="16090"/>
                  <a:pt x="3984" y="16090"/>
                  <a:pt x="3984" y="16090"/>
                </a:cubicBezTo>
                <a:cubicBezTo>
                  <a:pt x="4823" y="16751"/>
                  <a:pt x="4823" y="16751"/>
                  <a:pt x="4823" y="16751"/>
                </a:cubicBezTo>
                <a:cubicBezTo>
                  <a:pt x="5033" y="16310"/>
                  <a:pt x="5033" y="16310"/>
                  <a:pt x="5033" y="16310"/>
                </a:cubicBezTo>
                <a:cubicBezTo>
                  <a:pt x="4404" y="15649"/>
                  <a:pt x="4404" y="15649"/>
                  <a:pt x="4404" y="15649"/>
                </a:cubicBezTo>
                <a:cubicBezTo>
                  <a:pt x="4823" y="15208"/>
                  <a:pt x="4823" y="15208"/>
                  <a:pt x="4823" y="15208"/>
                </a:cubicBezTo>
                <a:cubicBezTo>
                  <a:pt x="5452" y="16090"/>
                  <a:pt x="5452" y="16090"/>
                  <a:pt x="5452" y="16090"/>
                </a:cubicBezTo>
                <a:cubicBezTo>
                  <a:pt x="5872" y="15649"/>
                  <a:pt x="5872" y="15649"/>
                  <a:pt x="5872" y="15649"/>
                </a:cubicBezTo>
                <a:cubicBezTo>
                  <a:pt x="5243" y="14767"/>
                  <a:pt x="5243" y="14767"/>
                  <a:pt x="5243" y="14767"/>
                </a:cubicBezTo>
                <a:cubicBezTo>
                  <a:pt x="5662" y="14547"/>
                  <a:pt x="5662" y="14547"/>
                  <a:pt x="5662" y="14547"/>
                </a:cubicBezTo>
                <a:cubicBezTo>
                  <a:pt x="6291" y="15208"/>
                  <a:pt x="6291" y="15208"/>
                  <a:pt x="6291" y="15208"/>
                </a:cubicBezTo>
                <a:cubicBezTo>
                  <a:pt x="6711" y="14767"/>
                  <a:pt x="6711" y="14767"/>
                  <a:pt x="6711" y="14767"/>
                </a:cubicBezTo>
                <a:cubicBezTo>
                  <a:pt x="6082" y="14106"/>
                  <a:pt x="6082" y="14106"/>
                  <a:pt x="6082" y="14106"/>
                </a:cubicBezTo>
                <a:cubicBezTo>
                  <a:pt x="6501" y="13665"/>
                  <a:pt x="6501" y="13665"/>
                  <a:pt x="6501" y="13665"/>
                </a:cubicBezTo>
                <a:cubicBezTo>
                  <a:pt x="7130" y="14327"/>
                  <a:pt x="7130" y="14327"/>
                  <a:pt x="7130" y="14327"/>
                </a:cubicBezTo>
                <a:cubicBezTo>
                  <a:pt x="7550" y="13886"/>
                  <a:pt x="7550" y="13886"/>
                  <a:pt x="7550" y="13886"/>
                </a:cubicBezTo>
                <a:cubicBezTo>
                  <a:pt x="6082" y="12343"/>
                  <a:pt x="6082" y="12343"/>
                  <a:pt x="6082" y="12343"/>
                </a:cubicBezTo>
                <a:cubicBezTo>
                  <a:pt x="1258" y="17633"/>
                  <a:pt x="1258" y="17633"/>
                  <a:pt x="1258" y="17633"/>
                </a:cubicBezTo>
                <a:cubicBezTo>
                  <a:pt x="5033" y="21600"/>
                  <a:pt x="5033" y="21600"/>
                  <a:pt x="5033" y="21600"/>
                </a:cubicBezTo>
                <a:cubicBezTo>
                  <a:pt x="9856" y="16531"/>
                  <a:pt x="9856" y="16531"/>
                  <a:pt x="9856" y="16531"/>
                </a:cubicBezTo>
                <a:cubicBezTo>
                  <a:pt x="9017" y="15649"/>
                  <a:pt x="9017" y="15649"/>
                  <a:pt x="9017" y="15649"/>
                </a:cubicBezTo>
                <a:lnTo>
                  <a:pt x="5033" y="20057"/>
                </a:lnTo>
                <a:close/>
                <a:moveTo>
                  <a:pt x="15938" y="20718"/>
                </a:moveTo>
                <a:cubicBezTo>
                  <a:pt x="20551" y="21600"/>
                  <a:pt x="20551" y="21600"/>
                  <a:pt x="20551" y="21600"/>
                </a:cubicBezTo>
                <a:cubicBezTo>
                  <a:pt x="19503" y="16751"/>
                  <a:pt x="19503" y="16751"/>
                  <a:pt x="19503" y="16751"/>
                </a:cubicBezTo>
                <a:lnTo>
                  <a:pt x="15938" y="20718"/>
                </a:lnTo>
                <a:close/>
                <a:moveTo>
                  <a:pt x="5662" y="2204"/>
                </a:moveTo>
                <a:cubicBezTo>
                  <a:pt x="3565" y="220"/>
                  <a:pt x="3565" y="220"/>
                  <a:pt x="3565" y="220"/>
                </a:cubicBezTo>
                <a:cubicBezTo>
                  <a:pt x="0" y="3967"/>
                  <a:pt x="0" y="3967"/>
                  <a:pt x="0" y="3967"/>
                </a:cubicBezTo>
                <a:cubicBezTo>
                  <a:pt x="2097" y="5951"/>
                  <a:pt x="2097" y="5951"/>
                  <a:pt x="2097" y="5951"/>
                </a:cubicBezTo>
                <a:lnTo>
                  <a:pt x="5662" y="2204"/>
                </a:lnTo>
                <a:close/>
                <a:moveTo>
                  <a:pt x="14889" y="19616"/>
                </a:moveTo>
                <a:cubicBezTo>
                  <a:pt x="18454" y="15649"/>
                  <a:pt x="18454" y="15649"/>
                  <a:pt x="18454" y="15649"/>
                </a:cubicBezTo>
                <a:cubicBezTo>
                  <a:pt x="6711" y="3306"/>
                  <a:pt x="6711" y="3306"/>
                  <a:pt x="6711" y="3306"/>
                </a:cubicBezTo>
                <a:cubicBezTo>
                  <a:pt x="3146" y="7053"/>
                  <a:pt x="3146" y="7053"/>
                  <a:pt x="3146" y="7053"/>
                </a:cubicBezTo>
                <a:lnTo>
                  <a:pt x="14889" y="19616"/>
                </a:lnTo>
                <a:close/>
                <a:moveTo>
                  <a:pt x="18664" y="3967"/>
                </a:moveTo>
                <a:cubicBezTo>
                  <a:pt x="18664" y="3527"/>
                  <a:pt x="18245" y="3086"/>
                  <a:pt x="17825" y="3086"/>
                </a:cubicBezTo>
                <a:cubicBezTo>
                  <a:pt x="17196" y="3086"/>
                  <a:pt x="16986" y="3527"/>
                  <a:pt x="16986" y="3967"/>
                </a:cubicBezTo>
                <a:cubicBezTo>
                  <a:pt x="16986" y="4629"/>
                  <a:pt x="17196" y="5069"/>
                  <a:pt x="17825" y="5069"/>
                </a:cubicBezTo>
                <a:cubicBezTo>
                  <a:pt x="18245" y="5069"/>
                  <a:pt x="18664" y="4629"/>
                  <a:pt x="18664" y="3967"/>
                </a:cubicBezTo>
                <a:close/>
                <a:moveTo>
                  <a:pt x="13212" y="7935"/>
                </a:moveTo>
                <a:cubicBezTo>
                  <a:pt x="11744" y="6392"/>
                  <a:pt x="11744" y="6392"/>
                  <a:pt x="11744" y="6392"/>
                </a:cubicBezTo>
                <a:cubicBezTo>
                  <a:pt x="17825" y="0"/>
                  <a:pt x="17825" y="0"/>
                  <a:pt x="17825" y="0"/>
                </a:cubicBezTo>
                <a:cubicBezTo>
                  <a:pt x="21600" y="3967"/>
                  <a:pt x="21600" y="3967"/>
                  <a:pt x="21600" y="3967"/>
                </a:cubicBezTo>
                <a:cubicBezTo>
                  <a:pt x="15518" y="10359"/>
                  <a:pt x="15518" y="10359"/>
                  <a:pt x="15518" y="10359"/>
                </a:cubicBezTo>
                <a:cubicBezTo>
                  <a:pt x="14680" y="9698"/>
                  <a:pt x="14680" y="9698"/>
                  <a:pt x="14680" y="9698"/>
                </a:cubicBezTo>
                <a:cubicBezTo>
                  <a:pt x="20132" y="3967"/>
                  <a:pt x="20132" y="3967"/>
                  <a:pt x="20132" y="3967"/>
                </a:cubicBezTo>
                <a:cubicBezTo>
                  <a:pt x="17825" y="1543"/>
                  <a:pt x="17825" y="1543"/>
                  <a:pt x="17825" y="1543"/>
                </a:cubicBezTo>
                <a:cubicBezTo>
                  <a:pt x="15309" y="4408"/>
                  <a:pt x="15309" y="4408"/>
                  <a:pt x="15309" y="4408"/>
                </a:cubicBezTo>
                <a:cubicBezTo>
                  <a:pt x="15938" y="5069"/>
                  <a:pt x="15938" y="5069"/>
                  <a:pt x="15938" y="5069"/>
                </a:cubicBezTo>
                <a:cubicBezTo>
                  <a:pt x="15518" y="5510"/>
                  <a:pt x="15518" y="5510"/>
                  <a:pt x="15518" y="5510"/>
                </a:cubicBezTo>
                <a:cubicBezTo>
                  <a:pt x="14889" y="4849"/>
                  <a:pt x="14889" y="4849"/>
                  <a:pt x="14889" y="4849"/>
                </a:cubicBezTo>
                <a:cubicBezTo>
                  <a:pt x="14470" y="5290"/>
                  <a:pt x="14470" y="5290"/>
                  <a:pt x="14470" y="5290"/>
                </a:cubicBezTo>
                <a:cubicBezTo>
                  <a:pt x="15099" y="5951"/>
                  <a:pt x="15099" y="5951"/>
                  <a:pt x="15099" y="5951"/>
                </a:cubicBezTo>
                <a:cubicBezTo>
                  <a:pt x="14680" y="6392"/>
                  <a:pt x="14680" y="6392"/>
                  <a:pt x="14680" y="6392"/>
                </a:cubicBezTo>
                <a:cubicBezTo>
                  <a:pt x="14050" y="5510"/>
                  <a:pt x="14050" y="5510"/>
                  <a:pt x="14050" y="5510"/>
                </a:cubicBezTo>
                <a:cubicBezTo>
                  <a:pt x="13631" y="5951"/>
                  <a:pt x="13631" y="5951"/>
                  <a:pt x="13631" y="5951"/>
                </a:cubicBezTo>
                <a:cubicBezTo>
                  <a:pt x="14260" y="6833"/>
                  <a:pt x="14260" y="6833"/>
                  <a:pt x="14260" y="6833"/>
                </a:cubicBezTo>
                <a:cubicBezTo>
                  <a:pt x="14050" y="7053"/>
                  <a:pt x="14050" y="7053"/>
                  <a:pt x="14050" y="7053"/>
                </a:cubicBezTo>
                <a:cubicBezTo>
                  <a:pt x="13212" y="6392"/>
                  <a:pt x="13212" y="6392"/>
                  <a:pt x="13212" y="6392"/>
                </a:cubicBezTo>
                <a:cubicBezTo>
                  <a:pt x="12792" y="6833"/>
                  <a:pt x="12792" y="6833"/>
                  <a:pt x="12792" y="6833"/>
                </a:cubicBezTo>
                <a:cubicBezTo>
                  <a:pt x="13631" y="7494"/>
                  <a:pt x="13631" y="7494"/>
                  <a:pt x="13631" y="7494"/>
                </a:cubicBezTo>
                <a:lnTo>
                  <a:pt x="13212" y="7935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5"/>
          <p:cNvSpPr/>
          <p:nvPr/>
        </p:nvSpPr>
        <p:spPr>
          <a:xfrm>
            <a:off x="395640" y="2445840"/>
            <a:ext cx="40680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329" y="2880"/>
                </a:moveTo>
                <a:lnTo>
                  <a:pt x="15247" y="4320"/>
                </a:lnTo>
                <a:lnTo>
                  <a:pt x="16518" y="5760"/>
                </a:lnTo>
                <a:lnTo>
                  <a:pt x="12071" y="10800"/>
                </a:lnTo>
                <a:lnTo>
                  <a:pt x="9529" y="8640"/>
                </a:lnTo>
                <a:lnTo>
                  <a:pt x="3812" y="15120"/>
                </a:lnTo>
                <a:lnTo>
                  <a:pt x="5718" y="17280"/>
                </a:lnTo>
                <a:lnTo>
                  <a:pt x="9529" y="12240"/>
                </a:lnTo>
                <a:lnTo>
                  <a:pt x="12071" y="15120"/>
                </a:lnTo>
                <a:lnTo>
                  <a:pt x="18424" y="7200"/>
                </a:lnTo>
                <a:lnTo>
                  <a:pt x="19694" y="8640"/>
                </a:lnTo>
                <a:lnTo>
                  <a:pt x="20329" y="2880"/>
                </a:lnTo>
                <a:close/>
                <a:moveTo>
                  <a:pt x="21600" y="19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906" y="0"/>
                </a:lnTo>
                <a:lnTo>
                  <a:pt x="1906" y="19440"/>
                </a:lnTo>
                <a:lnTo>
                  <a:pt x="21600" y="19440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6"/>
          <p:cNvSpPr/>
          <p:nvPr/>
        </p:nvSpPr>
        <p:spPr>
          <a:xfrm>
            <a:off x="430560" y="4398120"/>
            <a:ext cx="390960" cy="359640"/>
          </a:xfrm>
          <a:custGeom>
            <a:avLst/>
            <a:gdLst/>
            <a:ahLst/>
            <a:rect l="l" t="t" r="r" b="b"/>
            <a:pathLst>
              <a:path w="18339" h="20356">
                <a:moveTo>
                  <a:pt x="17821" y="3203"/>
                </a:moveTo>
                <a:cubicBezTo>
                  <a:pt x="16036" y="-1244"/>
                  <a:pt x="10680" y="-820"/>
                  <a:pt x="9252" y="2991"/>
                </a:cubicBezTo>
                <a:cubicBezTo>
                  <a:pt x="7824" y="-820"/>
                  <a:pt x="2290" y="-1244"/>
                  <a:pt x="505" y="3203"/>
                </a:cubicBezTo>
                <a:cubicBezTo>
                  <a:pt x="-1637" y="8285"/>
                  <a:pt x="3361" y="13368"/>
                  <a:pt x="9252" y="20356"/>
                </a:cubicBezTo>
                <a:cubicBezTo>
                  <a:pt x="15143" y="13368"/>
                  <a:pt x="19963" y="8285"/>
                  <a:pt x="17821" y="3203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latin typeface="Gill Sans MT"/>
                <a:ea typeface="Gill Sans MT"/>
              </a:rPr>
              <a:t>9. Project Plan &amp; Next Steps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31" name="Picture 48" descr=""/>
          <p:cNvPicPr/>
          <p:nvPr/>
        </p:nvPicPr>
        <p:blipFill>
          <a:blip r:embed="rId1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847800" y="1203120"/>
            <a:ext cx="8496360" cy="394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Share with us your roadmap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3" name="Line 3"/>
          <p:cNvSpPr/>
          <p:nvPr/>
        </p:nvSpPr>
        <p:spPr>
          <a:xfrm flipH="1">
            <a:off x="0" y="4142520"/>
            <a:ext cx="9144000" cy="360"/>
          </a:xfrm>
          <a:prstGeom prst="line">
            <a:avLst/>
          </a:prstGeom>
          <a:ln w="3816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4" name="Group 4"/>
          <p:cNvGrpSpPr/>
          <p:nvPr/>
        </p:nvGrpSpPr>
        <p:grpSpPr>
          <a:xfrm>
            <a:off x="501840" y="3911040"/>
            <a:ext cx="461880" cy="461880"/>
            <a:chOff x="501840" y="3911040"/>
            <a:chExt cx="461880" cy="461880"/>
          </a:xfrm>
        </p:grpSpPr>
        <p:sp>
          <p:nvSpPr>
            <p:cNvPr id="235" name="CustomShape 5"/>
            <p:cNvSpPr/>
            <p:nvPr/>
          </p:nvSpPr>
          <p:spPr>
            <a:xfrm>
              <a:off x="50184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6"/>
            <p:cNvSpPr/>
            <p:nvPr/>
          </p:nvSpPr>
          <p:spPr>
            <a:xfrm rot="5400000">
              <a:off x="61992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7"/>
            <p:cNvSpPr/>
            <p:nvPr/>
          </p:nvSpPr>
          <p:spPr>
            <a:xfrm rot="10800000">
              <a:off x="61992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8" name="Group 8"/>
          <p:cNvGrpSpPr/>
          <p:nvPr/>
        </p:nvGrpSpPr>
        <p:grpSpPr>
          <a:xfrm>
            <a:off x="2550960" y="3911040"/>
            <a:ext cx="461880" cy="461880"/>
            <a:chOff x="2550960" y="3911040"/>
            <a:chExt cx="461880" cy="461880"/>
          </a:xfrm>
        </p:grpSpPr>
        <p:sp>
          <p:nvSpPr>
            <p:cNvPr id="239" name="CustomShape 9"/>
            <p:cNvSpPr/>
            <p:nvPr/>
          </p:nvSpPr>
          <p:spPr>
            <a:xfrm>
              <a:off x="255096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10"/>
            <p:cNvSpPr/>
            <p:nvPr/>
          </p:nvSpPr>
          <p:spPr>
            <a:xfrm rot="5400000">
              <a:off x="266868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11"/>
            <p:cNvSpPr/>
            <p:nvPr/>
          </p:nvSpPr>
          <p:spPr>
            <a:xfrm rot="10800000">
              <a:off x="266868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2" name="Group 12"/>
          <p:cNvGrpSpPr/>
          <p:nvPr/>
        </p:nvGrpSpPr>
        <p:grpSpPr>
          <a:xfrm>
            <a:off x="4340520" y="3911040"/>
            <a:ext cx="461880" cy="461880"/>
            <a:chOff x="4340520" y="3911040"/>
            <a:chExt cx="461880" cy="461880"/>
          </a:xfrm>
        </p:grpSpPr>
        <p:sp>
          <p:nvSpPr>
            <p:cNvPr id="243" name="CustomShape 13"/>
            <p:cNvSpPr/>
            <p:nvPr/>
          </p:nvSpPr>
          <p:spPr>
            <a:xfrm>
              <a:off x="434052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14"/>
            <p:cNvSpPr/>
            <p:nvPr/>
          </p:nvSpPr>
          <p:spPr>
            <a:xfrm rot="5400000">
              <a:off x="445860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15"/>
            <p:cNvSpPr/>
            <p:nvPr/>
          </p:nvSpPr>
          <p:spPr>
            <a:xfrm rot="10800000">
              <a:off x="445824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6" name="Group 16"/>
          <p:cNvGrpSpPr/>
          <p:nvPr/>
        </p:nvGrpSpPr>
        <p:grpSpPr>
          <a:xfrm>
            <a:off x="6279480" y="3911040"/>
            <a:ext cx="461880" cy="461880"/>
            <a:chOff x="6279480" y="3911040"/>
            <a:chExt cx="461880" cy="461880"/>
          </a:xfrm>
        </p:grpSpPr>
        <p:sp>
          <p:nvSpPr>
            <p:cNvPr id="247" name="CustomShape 17"/>
            <p:cNvSpPr/>
            <p:nvPr/>
          </p:nvSpPr>
          <p:spPr>
            <a:xfrm>
              <a:off x="627948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18"/>
            <p:cNvSpPr/>
            <p:nvPr/>
          </p:nvSpPr>
          <p:spPr>
            <a:xfrm rot="5400000">
              <a:off x="63975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19"/>
            <p:cNvSpPr/>
            <p:nvPr/>
          </p:nvSpPr>
          <p:spPr>
            <a:xfrm rot="10800000">
              <a:off x="63972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0" name="Group 20"/>
          <p:cNvGrpSpPr/>
          <p:nvPr/>
        </p:nvGrpSpPr>
        <p:grpSpPr>
          <a:xfrm>
            <a:off x="8108280" y="3911040"/>
            <a:ext cx="461880" cy="461880"/>
            <a:chOff x="8108280" y="3911040"/>
            <a:chExt cx="461880" cy="461880"/>
          </a:xfrm>
        </p:grpSpPr>
        <p:sp>
          <p:nvSpPr>
            <p:cNvPr id="251" name="CustomShape 21"/>
            <p:cNvSpPr/>
            <p:nvPr/>
          </p:nvSpPr>
          <p:spPr>
            <a:xfrm>
              <a:off x="810828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22"/>
            <p:cNvSpPr/>
            <p:nvPr/>
          </p:nvSpPr>
          <p:spPr>
            <a:xfrm rot="5400000">
              <a:off x="82263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23"/>
            <p:cNvSpPr/>
            <p:nvPr/>
          </p:nvSpPr>
          <p:spPr>
            <a:xfrm rot="10800000">
              <a:off x="82260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4" name="Line 24"/>
          <p:cNvSpPr/>
          <p:nvPr/>
        </p:nvSpPr>
        <p:spPr>
          <a:xfrm>
            <a:off x="2782080" y="3241800"/>
            <a:ext cx="1800" cy="750960"/>
          </a:xfrm>
          <a:prstGeom prst="line">
            <a:avLst/>
          </a:prstGeom>
          <a:ln cap="rnd" w="12600">
            <a:solidFill>
              <a:srgbClr val="0e1e63"/>
            </a:solidFill>
            <a:custDash>
              <a:ds d="300000" sp="100000"/>
            </a:custDash>
            <a:miter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25"/>
          <p:cNvSpPr/>
          <p:nvPr/>
        </p:nvSpPr>
        <p:spPr>
          <a:xfrm>
            <a:off x="8339400" y="3246120"/>
            <a:ext cx="360" cy="664920"/>
          </a:xfrm>
          <a:prstGeom prst="line">
            <a:avLst/>
          </a:prstGeom>
          <a:ln cap="rnd" w="12600">
            <a:solidFill>
              <a:srgbClr val="ffca08"/>
            </a:solidFill>
            <a:custDash>
              <a:ds d="300000" sp="100000"/>
            </a:custDash>
            <a:miter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6"/>
          <p:cNvSpPr/>
          <p:nvPr/>
        </p:nvSpPr>
        <p:spPr>
          <a:xfrm>
            <a:off x="6396480" y="2333880"/>
            <a:ext cx="2650680" cy="942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Future Resources: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What resources would you need to implement your idea? Access to data and APIs?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7" name="CustomShape 27"/>
          <p:cNvSpPr/>
          <p:nvPr/>
        </p:nvSpPr>
        <p:spPr>
          <a:xfrm>
            <a:off x="3641040" y="5133600"/>
            <a:ext cx="3332160" cy="942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Implementation Plan: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What is your proposed path to launch, what would be the implementation strategy? How will you test and trial your solution?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8" name="CustomShape 28"/>
          <p:cNvSpPr/>
          <p:nvPr/>
        </p:nvSpPr>
        <p:spPr>
          <a:xfrm>
            <a:off x="1718280" y="2306880"/>
            <a:ext cx="2356200" cy="72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Timeline &amp; Milestones: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List of future deliverables and targets for your prototype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9" name="Line 29"/>
          <p:cNvSpPr/>
          <p:nvPr/>
        </p:nvSpPr>
        <p:spPr>
          <a:xfrm flipV="1">
            <a:off x="4570920" y="4340520"/>
            <a:ext cx="360" cy="661320"/>
          </a:xfrm>
          <a:prstGeom prst="line">
            <a:avLst/>
          </a:prstGeom>
          <a:ln cap="rnd" w="12600">
            <a:solidFill>
              <a:srgbClr val="ffca08"/>
            </a:solidFill>
            <a:custDash>
              <a:ds d="300000" sp="100000"/>
            </a:custDash>
            <a:miter/>
            <a:headEnd len="med" type="oval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8" descr=""/>
          <p:cNvPicPr/>
          <p:nvPr/>
        </p:nvPicPr>
        <p:blipFill>
          <a:blip r:embed="rId1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2" descr=""/>
          <p:cNvPicPr/>
          <p:nvPr/>
        </p:nvPicPr>
        <p:blipFill>
          <a:blip r:embed="rId2"/>
          <a:stretch/>
        </p:blipFill>
        <p:spPr>
          <a:xfrm>
            <a:off x="703080" y="1701720"/>
            <a:ext cx="2866320" cy="2868840"/>
          </a:xfrm>
          <a:prstGeom prst="rect">
            <a:avLst/>
          </a:prstGeom>
          <a:ln w="12600">
            <a:noFill/>
          </a:ln>
        </p:spPr>
      </p:pic>
      <p:grpSp>
        <p:nvGrpSpPr>
          <p:cNvPr id="262" name="Group 1"/>
          <p:cNvGrpSpPr/>
          <p:nvPr/>
        </p:nvGrpSpPr>
        <p:grpSpPr>
          <a:xfrm>
            <a:off x="4005720" y="1608840"/>
            <a:ext cx="4632840" cy="3105000"/>
            <a:chOff x="4005720" y="1608840"/>
            <a:chExt cx="4632840" cy="3105000"/>
          </a:xfrm>
        </p:grpSpPr>
        <p:sp>
          <p:nvSpPr>
            <p:cNvPr id="263" name="CustomShape 2"/>
            <p:cNvSpPr/>
            <p:nvPr/>
          </p:nvSpPr>
          <p:spPr>
            <a:xfrm>
              <a:off x="4005720" y="1916280"/>
              <a:ext cx="4632840" cy="2797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Share with us your Github project regarding your idea if you already have one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Any additional relevant documentation about your solution will be helpful 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References to your past use cases would definitely boost your credibility  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Give us your reference links &lt;here&gt;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64" name="CustomShape 3"/>
            <p:cNvSpPr/>
            <p:nvPr/>
          </p:nvSpPr>
          <p:spPr>
            <a:xfrm>
              <a:off x="4021200" y="1608840"/>
              <a:ext cx="280944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Do you have more to share? 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65" name="CustomShape 4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latin typeface="Gill Sans MT"/>
                <a:ea typeface="Gill Sans MT"/>
              </a:rPr>
              <a:t>10. References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48" descr=""/>
          <p:cNvPicPr/>
          <p:nvPr/>
        </p:nvPicPr>
        <p:blipFill>
          <a:blip r:embed="rId1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701800" y="1800720"/>
            <a:ext cx="3409920" cy="91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"/>
                <a:ea typeface="Calibri"/>
              </a:rPr>
              <a:t>THANK YOU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2090520" y="3068640"/>
            <a:ext cx="4632840" cy="1247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Do reach out to us via the chat room tool on the platform if you have any queries.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We look forward to your submission!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latin typeface="Gill Sans MT"/>
                <a:ea typeface="Gill Sans MT"/>
              </a:rPr>
              <a:t>Some elements you could have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4525920" y="3000600"/>
            <a:ext cx="3377520" cy="167256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3"/>
          <p:cNvSpPr/>
          <p:nvPr/>
        </p:nvSpPr>
        <p:spPr>
          <a:xfrm>
            <a:off x="995040" y="1195560"/>
            <a:ext cx="1612080" cy="1672560"/>
          </a:xfrm>
          <a:prstGeom prst="rect">
            <a:avLst/>
          </a:prstGeom>
          <a:solidFill>
            <a:schemeClr val="bg1">
              <a:lumMod val="65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4"/>
          <p:cNvSpPr/>
          <p:nvPr/>
        </p:nvSpPr>
        <p:spPr>
          <a:xfrm>
            <a:off x="4726080" y="3220560"/>
            <a:ext cx="2962080" cy="13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 Light"/>
                <a:ea typeface="Calibri Light"/>
              </a:rPr>
              <a:t>Feel free to deviate or mix &amp; match from the format if needed. You may need more, less or entirely different slides depending on your idea.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276048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6"/>
          <p:cNvSpPr/>
          <p:nvPr/>
        </p:nvSpPr>
        <p:spPr>
          <a:xfrm>
            <a:off x="452592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7"/>
          <p:cNvSpPr/>
          <p:nvPr/>
        </p:nvSpPr>
        <p:spPr>
          <a:xfrm>
            <a:off x="6291000" y="119556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8"/>
          <p:cNvSpPr/>
          <p:nvPr/>
        </p:nvSpPr>
        <p:spPr>
          <a:xfrm>
            <a:off x="995040" y="300060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9"/>
          <p:cNvSpPr/>
          <p:nvPr/>
        </p:nvSpPr>
        <p:spPr>
          <a:xfrm>
            <a:off x="2760480" y="300060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10"/>
          <p:cNvSpPr/>
          <p:nvPr/>
        </p:nvSpPr>
        <p:spPr>
          <a:xfrm>
            <a:off x="99504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1"/>
          <p:cNvSpPr/>
          <p:nvPr/>
        </p:nvSpPr>
        <p:spPr>
          <a:xfrm>
            <a:off x="276048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2"/>
          <p:cNvSpPr/>
          <p:nvPr/>
        </p:nvSpPr>
        <p:spPr>
          <a:xfrm>
            <a:off x="452592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13"/>
          <p:cNvSpPr/>
          <p:nvPr/>
        </p:nvSpPr>
        <p:spPr>
          <a:xfrm>
            <a:off x="6291000" y="4805640"/>
            <a:ext cx="1612080" cy="16725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Picture 48" descr=""/>
          <p:cNvPicPr/>
          <p:nvPr/>
        </p:nvPicPr>
        <p:blipFill>
          <a:blip r:embed="rId1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98" name="CustomShape 14"/>
          <p:cNvSpPr/>
          <p:nvPr/>
        </p:nvSpPr>
        <p:spPr>
          <a:xfrm>
            <a:off x="2764800" y="2075040"/>
            <a:ext cx="1551240" cy="27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Introduce your team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9" name="CustomShape 15"/>
          <p:cNvSpPr/>
          <p:nvPr/>
        </p:nvSpPr>
        <p:spPr>
          <a:xfrm>
            <a:off x="1521000" y="1455120"/>
            <a:ext cx="560160" cy="39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Title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0" name="Line 16"/>
          <p:cNvSpPr/>
          <p:nvPr/>
        </p:nvSpPr>
        <p:spPr>
          <a:xfrm>
            <a:off x="148680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7"/>
          <p:cNvSpPr/>
          <p:nvPr/>
        </p:nvSpPr>
        <p:spPr>
          <a:xfrm>
            <a:off x="4556160" y="2041920"/>
            <a:ext cx="1551240" cy="819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What is the opportunity or problem you want to solve?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2" name="CustomShape 18"/>
          <p:cNvSpPr/>
          <p:nvPr/>
        </p:nvSpPr>
        <p:spPr>
          <a:xfrm>
            <a:off x="4838400" y="1447560"/>
            <a:ext cx="986760" cy="39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Problem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3" name="Line 19"/>
          <p:cNvSpPr/>
          <p:nvPr/>
        </p:nvSpPr>
        <p:spPr>
          <a:xfrm>
            <a:off x="324684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0"/>
          <p:cNvSpPr/>
          <p:nvPr/>
        </p:nvSpPr>
        <p:spPr>
          <a:xfrm>
            <a:off x="6314040" y="2014560"/>
            <a:ext cx="1551240" cy="82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Tell us about your research, hypothesis, insights, surveys, market study etc.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5" name="CustomShape 21"/>
          <p:cNvSpPr/>
          <p:nvPr/>
        </p:nvSpPr>
        <p:spPr>
          <a:xfrm>
            <a:off x="3263040" y="1455120"/>
            <a:ext cx="607320" cy="39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Intro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6" name="Line 22"/>
          <p:cNvSpPr/>
          <p:nvPr/>
        </p:nvSpPr>
        <p:spPr>
          <a:xfrm>
            <a:off x="4989240" y="195696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3"/>
          <p:cNvSpPr/>
          <p:nvPr/>
        </p:nvSpPr>
        <p:spPr>
          <a:xfrm>
            <a:off x="6535440" y="1447560"/>
            <a:ext cx="1046160" cy="39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Research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8" name="Line 24"/>
          <p:cNvSpPr/>
          <p:nvPr/>
        </p:nvSpPr>
        <p:spPr>
          <a:xfrm>
            <a:off x="6738840" y="197532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5"/>
          <p:cNvSpPr/>
          <p:nvPr/>
        </p:nvSpPr>
        <p:spPr>
          <a:xfrm>
            <a:off x="1033560" y="3889440"/>
            <a:ext cx="1551240" cy="63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Present your idea, and the overall value proposition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0" name="CustomShape 26"/>
          <p:cNvSpPr/>
          <p:nvPr/>
        </p:nvSpPr>
        <p:spPr>
          <a:xfrm>
            <a:off x="1524960" y="3056400"/>
            <a:ext cx="567720" cy="699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Your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Idea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1" name="Line 27"/>
          <p:cNvSpPr/>
          <p:nvPr/>
        </p:nvSpPr>
        <p:spPr>
          <a:xfrm>
            <a:off x="1489320" y="380448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28"/>
          <p:cNvSpPr/>
          <p:nvPr/>
        </p:nvSpPr>
        <p:spPr>
          <a:xfrm>
            <a:off x="2791080" y="3889440"/>
            <a:ext cx="1551240" cy="63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Explain how it works, the architecture and mechanisms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3" name="CustomShape 29"/>
          <p:cNvSpPr/>
          <p:nvPr/>
        </p:nvSpPr>
        <p:spPr>
          <a:xfrm>
            <a:off x="2881440" y="3338640"/>
            <a:ext cx="1486800" cy="394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Technology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4" name="Line 30"/>
          <p:cNvSpPr/>
          <p:nvPr/>
        </p:nvSpPr>
        <p:spPr>
          <a:xfrm>
            <a:off x="3246840" y="380448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31"/>
          <p:cNvSpPr/>
          <p:nvPr/>
        </p:nvSpPr>
        <p:spPr>
          <a:xfrm>
            <a:off x="2774520" y="5721480"/>
            <a:ext cx="1551240" cy="45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What is the projected revenue or savings?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6" name="CustomShape 32"/>
          <p:cNvSpPr/>
          <p:nvPr/>
        </p:nvSpPr>
        <p:spPr>
          <a:xfrm>
            <a:off x="3072600" y="4928760"/>
            <a:ext cx="1006560" cy="699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Business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Value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7" name="Line 33"/>
          <p:cNvSpPr/>
          <p:nvPr/>
        </p:nvSpPr>
        <p:spPr>
          <a:xfrm>
            <a:off x="1489320" y="561780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34"/>
          <p:cNvSpPr/>
          <p:nvPr/>
        </p:nvSpPr>
        <p:spPr>
          <a:xfrm>
            <a:off x="4509360" y="5702760"/>
            <a:ext cx="1604880" cy="63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What is needed for your idea to work? Tell us your roadmap?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9" name="CustomShape 35"/>
          <p:cNvSpPr/>
          <p:nvPr/>
        </p:nvSpPr>
        <p:spPr>
          <a:xfrm>
            <a:off x="4888440" y="4899960"/>
            <a:ext cx="840600" cy="699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Project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Plan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0" name="Line 36"/>
          <p:cNvSpPr/>
          <p:nvPr/>
        </p:nvSpPr>
        <p:spPr>
          <a:xfrm>
            <a:off x="4989240" y="561780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37"/>
          <p:cNvSpPr/>
          <p:nvPr/>
        </p:nvSpPr>
        <p:spPr>
          <a:xfrm>
            <a:off x="6352200" y="5721480"/>
            <a:ext cx="1551240" cy="63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Links to your documentations and resources if any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2" name="CustomShape 38"/>
          <p:cNvSpPr/>
          <p:nvPr/>
        </p:nvSpPr>
        <p:spPr>
          <a:xfrm>
            <a:off x="6501600" y="5181120"/>
            <a:ext cx="1252080" cy="394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References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Line 39"/>
          <p:cNvSpPr/>
          <p:nvPr/>
        </p:nvSpPr>
        <p:spPr>
          <a:xfrm>
            <a:off x="6807960" y="5636520"/>
            <a:ext cx="64008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40"/>
          <p:cNvSpPr/>
          <p:nvPr/>
        </p:nvSpPr>
        <p:spPr>
          <a:xfrm>
            <a:off x="990000" y="5682960"/>
            <a:ext cx="1615320" cy="63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Show us some screenshots or videos of your idea if it’s working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41"/>
          <p:cNvSpPr/>
          <p:nvPr/>
        </p:nvSpPr>
        <p:spPr>
          <a:xfrm>
            <a:off x="1470960" y="5175360"/>
            <a:ext cx="724680" cy="394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Demo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Line 42"/>
          <p:cNvSpPr/>
          <p:nvPr/>
        </p:nvSpPr>
        <p:spPr>
          <a:xfrm>
            <a:off x="3220560" y="5617800"/>
            <a:ext cx="711360" cy="360"/>
          </a:xfrm>
          <a:prstGeom prst="line">
            <a:avLst/>
          </a:prstGeom>
          <a:ln w="6480">
            <a:solidFill>
              <a:srgbClr val="80808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3"/>
          <p:cNvSpPr/>
          <p:nvPr/>
        </p:nvSpPr>
        <p:spPr>
          <a:xfrm>
            <a:off x="1056240" y="2075040"/>
            <a:ext cx="1551240" cy="63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The name of your proposal. Make it meaningful!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 flipH="1">
            <a:off x="360" y="1371600"/>
            <a:ext cx="9143640" cy="55105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182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latin typeface="Gill Sans MT"/>
                <a:ea typeface="Gill Sans MT"/>
              </a:rPr>
              <a:t>Location Based Ground Tour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0" name="Picture 48" descr="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4996800" y="3594600"/>
            <a:ext cx="3291480" cy="161712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4918320" y="3751920"/>
            <a:ext cx="3297240" cy="127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Watching from Sky</a:t>
            </a:r>
            <a:endParaRPr b="0" lang="en-US" sz="2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Interacting from Sky</a:t>
            </a:r>
            <a:endParaRPr b="0" lang="en-US" sz="2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 Light"/>
                <a:ea typeface="Calibri Light"/>
              </a:rPr>
              <a:t>Experiencing from Sky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649600" y="2552040"/>
            <a:ext cx="58208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  <a:ea typeface="Calibri"/>
              </a:rPr>
              <a:t>Make Air Interesting Again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6" descr=""/>
          <p:cNvPicPr/>
          <p:nvPr/>
        </p:nvPicPr>
        <p:blipFill>
          <a:blip r:embed="rId1"/>
          <a:srcRect l="0" t="0" r="0" b="33584"/>
          <a:stretch/>
        </p:blipFill>
        <p:spPr>
          <a:xfrm flipH="1" rot="4800">
            <a:off x="-1080" y="3767760"/>
            <a:ext cx="9143640" cy="30722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latin typeface="Gill Sans MT"/>
                <a:ea typeface="Gill Sans MT"/>
              </a:rPr>
              <a:t>Team Introduction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6" name="Picture 48" descr="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grpSp>
        <p:nvGrpSpPr>
          <p:cNvPr id="137" name="Group 2"/>
          <p:cNvGrpSpPr/>
          <p:nvPr/>
        </p:nvGrpSpPr>
        <p:grpSpPr>
          <a:xfrm>
            <a:off x="1628640" y="2954160"/>
            <a:ext cx="7387920" cy="1617840"/>
            <a:chOff x="1628640" y="2954160"/>
            <a:chExt cx="7387920" cy="1617840"/>
          </a:xfrm>
        </p:grpSpPr>
        <p:sp>
          <p:nvSpPr>
            <p:cNvPr id="138" name="CustomShape 3"/>
            <p:cNvSpPr/>
            <p:nvPr/>
          </p:nvSpPr>
          <p:spPr>
            <a:xfrm>
              <a:off x="1628640" y="3261960"/>
              <a:ext cx="7387920" cy="1310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Tell us more about yourself and your team</a:t>
              </a:r>
              <a:endParaRPr b="0" lang="en-US" sz="2000" spc="-1" strike="noStrike">
                <a:latin typeface="Arial"/>
              </a:endParaRPr>
            </a:p>
            <a:p>
              <a:pPr marL="285840" indent="-285120">
                <a:lnSpc>
                  <a:spcPct val="100000"/>
                </a:lnSpc>
                <a:buClr>
                  <a:srgbClr val="262626"/>
                </a:buClr>
                <a:buFont typeface="StarSymbol"/>
                <a:buChar char="-"/>
              </a:pPr>
              <a:r>
                <a:rPr b="0" lang="en-US" sz="20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What is your team name?</a:t>
              </a:r>
              <a:endParaRPr b="0" lang="en-US" sz="2000" spc="-1" strike="noStrike">
                <a:latin typeface="Arial"/>
              </a:endParaRPr>
            </a:p>
            <a:p>
              <a:pPr marL="285840" indent="-285120">
                <a:lnSpc>
                  <a:spcPct val="100000"/>
                </a:lnSpc>
                <a:buClr>
                  <a:srgbClr val="262626"/>
                </a:buClr>
                <a:buFont typeface="StarSymbol"/>
                <a:buChar char="-"/>
              </a:pPr>
              <a:r>
                <a:rPr b="0" lang="en-US" sz="20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Where are you from?</a:t>
              </a:r>
              <a:endParaRPr b="0" lang="en-US" sz="2000" spc="-1" strike="noStrike">
                <a:latin typeface="Arial"/>
              </a:endParaRPr>
            </a:p>
            <a:p>
              <a:pPr marL="285840" indent="-285120">
                <a:lnSpc>
                  <a:spcPct val="100000"/>
                </a:lnSpc>
                <a:buClr>
                  <a:srgbClr val="262626"/>
                </a:buClr>
                <a:buFont typeface="StarSymbol"/>
                <a:buChar char="-"/>
              </a:pPr>
              <a:r>
                <a:rPr b="0" lang="en-US" sz="20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What experience do you have? 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39" name="CustomShape 4"/>
            <p:cNvSpPr/>
            <p:nvPr/>
          </p:nvSpPr>
          <p:spPr>
            <a:xfrm>
              <a:off x="1641600" y="2954160"/>
              <a:ext cx="2026080" cy="3952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Introduce yourself</a:t>
              </a:r>
              <a:endParaRPr b="0" lang="en-US" sz="2000" spc="-1" strike="noStrike">
                <a:latin typeface="Arial"/>
              </a:endParaRPr>
            </a:p>
          </p:txBody>
        </p:sp>
      </p:grpSp>
      <p:pic>
        <p:nvPicPr>
          <p:cNvPr id="140" name="Picture 2" descr=""/>
          <p:cNvPicPr/>
          <p:nvPr/>
        </p:nvPicPr>
        <p:blipFill>
          <a:blip r:embed="rId3"/>
          <a:stretch/>
        </p:blipFill>
        <p:spPr>
          <a:xfrm>
            <a:off x="449640" y="39348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1" name="Picture 2" descr=""/>
          <p:cNvPicPr/>
          <p:nvPr/>
        </p:nvPicPr>
        <p:blipFill>
          <a:blip r:embed="rId4"/>
          <a:stretch/>
        </p:blipFill>
        <p:spPr>
          <a:xfrm>
            <a:off x="250236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2" name="Picture 2" descr=""/>
          <p:cNvPicPr/>
          <p:nvPr/>
        </p:nvPicPr>
        <p:blipFill>
          <a:blip r:embed="rId5"/>
          <a:stretch/>
        </p:blipFill>
        <p:spPr>
          <a:xfrm>
            <a:off x="470628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3" name="Picture 2" descr=""/>
          <p:cNvPicPr/>
          <p:nvPr/>
        </p:nvPicPr>
        <p:blipFill>
          <a:blip r:embed="rId6"/>
          <a:stretch/>
        </p:blipFill>
        <p:spPr>
          <a:xfrm>
            <a:off x="680184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4" name="Picture 5" descr="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flipH="1" rot="405000">
            <a:off x="4377240" y="1379520"/>
            <a:ext cx="4596120" cy="22244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7110000" y="1260720"/>
            <a:ext cx="164556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006699"/>
                </a:solidFill>
                <a:latin typeface="Impact"/>
              </a:rPr>
              <a:t>Roaring 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006699"/>
                </a:solidFill>
                <a:latin typeface="Impact"/>
              </a:rPr>
              <a:t>Whale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546120" y="5757120"/>
            <a:ext cx="1739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David Freedom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TextShape 7"/>
          <p:cNvSpPr txBox="1"/>
          <p:nvPr/>
        </p:nvSpPr>
        <p:spPr>
          <a:xfrm>
            <a:off x="277920" y="1463040"/>
            <a:ext cx="45684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David Freedom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Programmer, Trekker, Explorer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 Startup Entrepreneur in Shenzhen, China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latin typeface="Gill Sans MT"/>
                <a:ea typeface="Gill Sans MT"/>
              </a:rPr>
              <a:t>The Problem / Opportunity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9" name="Picture 48" descr=""/>
          <p:cNvPicPr/>
          <p:nvPr/>
        </p:nvPicPr>
        <p:blipFill>
          <a:blip r:embed="rId1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815400" y="1110600"/>
            <a:ext cx="7712280" cy="4359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Today people flying always, and tired of the services provided by plane.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Most of people are just SLEEPING during the whole trip :(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9234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"/>
          <p:cNvSpPr/>
          <p:nvPr/>
        </p:nvSpPr>
        <p:spPr>
          <a:xfrm>
            <a:off x="34416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"/>
          <p:cNvSpPr/>
          <p:nvPr/>
        </p:nvSpPr>
        <p:spPr>
          <a:xfrm>
            <a:off x="59598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6"/>
          <p:cNvSpPr/>
          <p:nvPr/>
        </p:nvSpPr>
        <p:spPr>
          <a:xfrm>
            <a:off x="923400" y="3165480"/>
            <a:ext cx="2205360" cy="1863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7"/>
          <p:cNvSpPr/>
          <p:nvPr/>
        </p:nvSpPr>
        <p:spPr>
          <a:xfrm>
            <a:off x="3441600" y="3123720"/>
            <a:ext cx="2205360" cy="19054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8"/>
          <p:cNvSpPr/>
          <p:nvPr/>
        </p:nvSpPr>
        <p:spPr>
          <a:xfrm>
            <a:off x="5947560" y="3156840"/>
            <a:ext cx="2205360" cy="1872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" descr=""/>
          <p:cNvPicPr/>
          <p:nvPr/>
        </p:nvPicPr>
        <p:blipFill>
          <a:blip r:embed="rId2"/>
          <a:srcRect l="7295" t="11278" r="9447" b="0"/>
          <a:stretch/>
        </p:blipFill>
        <p:spPr>
          <a:xfrm rot="1275600">
            <a:off x="6129360" y="5259240"/>
            <a:ext cx="1391760" cy="112032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rcRect l="0" t="0" r="19710" b="14565"/>
          <a:stretch/>
        </p:blipFill>
        <p:spPr>
          <a:xfrm>
            <a:off x="7407720" y="5029200"/>
            <a:ext cx="1735920" cy="1845000"/>
          </a:xfrm>
          <a:prstGeom prst="rect">
            <a:avLst/>
          </a:prstGeom>
          <a:ln>
            <a:noFill/>
          </a:ln>
        </p:spPr>
      </p:pic>
      <p:sp>
        <p:nvSpPr>
          <p:cNvPr id="159" name="CustomShape 9"/>
          <p:cNvSpPr/>
          <p:nvPr/>
        </p:nvSpPr>
        <p:spPr>
          <a:xfrm>
            <a:off x="1007640" y="279108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Calibri"/>
              </a:rPr>
              <a:t>Why is it important?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6044040" y="277632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Calibri"/>
              </a:rPr>
              <a:t>Who does it affect?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CustomShape 11"/>
          <p:cNvSpPr/>
          <p:nvPr/>
        </p:nvSpPr>
        <p:spPr>
          <a:xfrm>
            <a:off x="3369960" y="2776320"/>
            <a:ext cx="2349000" cy="33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Calibri"/>
                <a:ea typeface="Calibri"/>
              </a:rPr>
              <a:t>How big is the problem?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2" name="CustomShape 12"/>
          <p:cNvSpPr/>
          <p:nvPr/>
        </p:nvSpPr>
        <p:spPr>
          <a:xfrm>
            <a:off x="5995440" y="3185640"/>
            <a:ext cx="2169360" cy="1795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Plane is flying, Ground is changing. These dynamic informations are interesting and never be boring if service based on them.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Every passengers will be involved in the service.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CustomShape 13"/>
          <p:cNvSpPr/>
          <p:nvPr/>
        </p:nvSpPr>
        <p:spPr>
          <a:xfrm>
            <a:off x="1074240" y="3185640"/>
            <a:ext cx="2058840" cy="1581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People will choose an Airlines with better experiences besides price.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Commercial services could be accepted by people during the trip.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CustomShape 14"/>
          <p:cNvSpPr/>
          <p:nvPr/>
        </p:nvSpPr>
        <p:spPr>
          <a:xfrm>
            <a:off x="3455280" y="3185640"/>
            <a:ext cx="2170800" cy="1581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I have no accuracy statistic data about the percentage of passengers who are sleeping, but we all have seen the facts.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I am sleeping always, boring.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5" name="CustomShape 15"/>
          <p:cNvSpPr/>
          <p:nvPr/>
        </p:nvSpPr>
        <p:spPr>
          <a:xfrm>
            <a:off x="640080" y="1828800"/>
            <a:ext cx="7887600" cy="640080"/>
          </a:xfrm>
          <a:prstGeom prst="rect">
            <a:avLst/>
          </a:prstGeom>
          <a:solidFill>
            <a:srgbClr val="ffccff">
              <a:alpha val="50000"/>
            </a:srgbClr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TextShape 16"/>
          <p:cNvSpPr txBox="1"/>
          <p:nvPr/>
        </p:nvSpPr>
        <p:spPr>
          <a:xfrm>
            <a:off x="1559520" y="1828800"/>
            <a:ext cx="6490080" cy="64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spAutoFit/>
          </a:bodyPr>
          <a:p>
            <a:pPr algn="ctr"/>
            <a:r>
              <a:rPr b="1" lang="en-US" sz="2800" spc="-1" strike="noStrike">
                <a:solidFill>
                  <a:srgbClr val="000066"/>
                </a:solidFill>
                <a:latin typeface="Arial"/>
              </a:rPr>
              <a:t>NEW SERVICE MUST BE CREATED</a:t>
            </a:r>
            <a:endParaRPr b="1" lang="en-US" sz="2800" spc="-1" strike="noStrike">
              <a:solidFill>
                <a:srgbClr val="000066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latin typeface="Gill Sans MT"/>
                <a:ea typeface="Gill Sans MT"/>
              </a:rPr>
              <a:t>4. Research Findings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8" name="Picture 48" descr=""/>
          <p:cNvPicPr/>
          <p:nvPr/>
        </p:nvPicPr>
        <p:blipFill>
          <a:blip r:embed="rId1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99880" y="1329480"/>
            <a:ext cx="5766480" cy="4663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Show us what research you have done to back your idea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Leverage on user journey mapping to show us where and what you want to address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Do you have any hypothesis? And how will you validate it?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Are there any data and statistics to support your idea? (You may use secondary data and publicly available data and research to back you)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What are the existing solutions out there? How does your idea stand out from the rest? 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70" name="Group 3"/>
          <p:cNvGrpSpPr/>
          <p:nvPr/>
        </p:nvGrpSpPr>
        <p:grpSpPr>
          <a:xfrm>
            <a:off x="6067080" y="1991160"/>
            <a:ext cx="1373400" cy="1334160"/>
            <a:chOff x="6067080" y="1991160"/>
            <a:chExt cx="1373400" cy="1334160"/>
          </a:xfrm>
        </p:grpSpPr>
        <p:sp>
          <p:nvSpPr>
            <p:cNvPr id="171" name="CustomShape 4"/>
            <p:cNvSpPr/>
            <p:nvPr/>
          </p:nvSpPr>
          <p:spPr>
            <a:xfrm>
              <a:off x="6067080" y="199116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5"/>
            <p:cNvSpPr/>
            <p:nvPr/>
          </p:nvSpPr>
          <p:spPr>
            <a:xfrm>
              <a:off x="6067080" y="2338920"/>
              <a:ext cx="1373400" cy="639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Customer Journeys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73" name="CustomShape 6"/>
          <p:cNvSpPr/>
          <p:nvPr/>
        </p:nvSpPr>
        <p:spPr>
          <a:xfrm>
            <a:off x="7441200" y="199116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4" name="Group 7"/>
          <p:cNvGrpSpPr/>
          <p:nvPr/>
        </p:nvGrpSpPr>
        <p:grpSpPr>
          <a:xfrm>
            <a:off x="7441200" y="3325680"/>
            <a:ext cx="1373400" cy="1334160"/>
            <a:chOff x="7441200" y="3325680"/>
            <a:chExt cx="1373400" cy="1334160"/>
          </a:xfrm>
        </p:grpSpPr>
        <p:sp>
          <p:nvSpPr>
            <p:cNvPr id="175" name="CustomShape 8"/>
            <p:cNvSpPr/>
            <p:nvPr/>
          </p:nvSpPr>
          <p:spPr>
            <a:xfrm>
              <a:off x="7441200" y="332568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9"/>
            <p:cNvSpPr/>
            <p:nvPr/>
          </p:nvSpPr>
          <p:spPr>
            <a:xfrm>
              <a:off x="7441200" y="3673080"/>
              <a:ext cx="1373400" cy="639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Market 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Scan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77" name="CustomShape 10"/>
          <p:cNvSpPr/>
          <p:nvPr/>
        </p:nvSpPr>
        <p:spPr>
          <a:xfrm>
            <a:off x="6067080" y="332568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1"/>
          <p:cNvSpPr/>
          <p:nvPr/>
        </p:nvSpPr>
        <p:spPr>
          <a:xfrm>
            <a:off x="7441200" y="4660560"/>
            <a:ext cx="1373400" cy="133416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9" name="Group 12"/>
          <p:cNvGrpSpPr/>
          <p:nvPr/>
        </p:nvGrpSpPr>
        <p:grpSpPr>
          <a:xfrm>
            <a:off x="6067080" y="4660560"/>
            <a:ext cx="1373400" cy="1334160"/>
            <a:chOff x="6067080" y="4660560"/>
            <a:chExt cx="1373400" cy="1334160"/>
          </a:xfrm>
        </p:grpSpPr>
        <p:sp>
          <p:nvSpPr>
            <p:cNvPr id="180" name="CustomShape 13"/>
            <p:cNvSpPr/>
            <p:nvPr/>
          </p:nvSpPr>
          <p:spPr>
            <a:xfrm>
              <a:off x="6067080" y="4660560"/>
              <a:ext cx="1373400" cy="1334160"/>
            </a:xfrm>
            <a:prstGeom prst="rect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14"/>
            <p:cNvSpPr/>
            <p:nvPr/>
          </p:nvSpPr>
          <p:spPr>
            <a:xfrm>
              <a:off x="6067080" y="5008320"/>
              <a:ext cx="1373400" cy="639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Surveys &amp; Statistics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182" name="Picture 1" descr=""/>
          <p:cNvPicPr/>
          <p:nvPr/>
        </p:nvPicPr>
        <p:blipFill>
          <a:blip r:embed="rId2"/>
          <a:stretch/>
        </p:blipFill>
        <p:spPr>
          <a:xfrm>
            <a:off x="7441200" y="1991160"/>
            <a:ext cx="1373400" cy="1334160"/>
          </a:xfrm>
          <a:prstGeom prst="rect">
            <a:avLst/>
          </a:prstGeom>
          <a:ln w="12600">
            <a:noFill/>
          </a:ln>
        </p:spPr>
      </p:pic>
      <p:pic>
        <p:nvPicPr>
          <p:cNvPr id="183" name="Picture 2" descr=""/>
          <p:cNvPicPr/>
          <p:nvPr/>
        </p:nvPicPr>
        <p:blipFill>
          <a:blip r:embed="rId3"/>
          <a:stretch/>
        </p:blipFill>
        <p:spPr>
          <a:xfrm>
            <a:off x="7441200" y="4660560"/>
            <a:ext cx="1373400" cy="1334160"/>
          </a:xfrm>
          <a:prstGeom prst="rect">
            <a:avLst/>
          </a:prstGeom>
          <a:ln w="12600">
            <a:noFill/>
          </a:ln>
        </p:spPr>
      </p:pic>
      <p:pic>
        <p:nvPicPr>
          <p:cNvPr id="184" name="Picture 2" descr=""/>
          <p:cNvPicPr/>
          <p:nvPr/>
        </p:nvPicPr>
        <p:blipFill>
          <a:blip r:embed="rId4"/>
          <a:stretch/>
        </p:blipFill>
        <p:spPr>
          <a:xfrm>
            <a:off x="6067080" y="3325680"/>
            <a:ext cx="1373400" cy="133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latin typeface="Gill Sans MT"/>
                <a:ea typeface="Gill Sans MT"/>
              </a:rPr>
              <a:t>5. Your Idea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6" name="Picture 48" descr=""/>
          <p:cNvPicPr/>
          <p:nvPr/>
        </p:nvPicPr>
        <p:blipFill>
          <a:blip r:embed="rId1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601560" y="1265400"/>
            <a:ext cx="8245440" cy="435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Present your concept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Leverage on your research and data from before to lead into this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State clearly your value proposition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Explain exactly how it solves the problem, or how this brings value to your stakeholders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262626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Be creative in how you want to present your idea (e.g. visuals, infographics, videos)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88" name="Picture 2" descr=""/>
          <p:cNvPicPr/>
          <p:nvPr/>
        </p:nvPicPr>
        <p:blipFill>
          <a:blip r:embed="rId2"/>
          <a:stretch/>
        </p:blipFill>
        <p:spPr>
          <a:xfrm>
            <a:off x="3209760" y="981000"/>
            <a:ext cx="748800" cy="77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latin typeface="Gill Sans MT"/>
                <a:ea typeface="Gill Sans MT"/>
              </a:rPr>
              <a:t>6.  Your Technology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90" name="Picture 48" descr=""/>
          <p:cNvPicPr/>
          <p:nvPr/>
        </p:nvPicPr>
        <p:blipFill>
          <a:blip r:embed="rId1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964800" y="1176120"/>
            <a:ext cx="8496360" cy="1309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Explain in depth how your idea works and the architecture 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Consider elaborating on the points below: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92" name="Group 3"/>
          <p:cNvGrpSpPr/>
          <p:nvPr/>
        </p:nvGrpSpPr>
        <p:grpSpPr>
          <a:xfrm>
            <a:off x="1040040" y="2640600"/>
            <a:ext cx="7820280" cy="2814480"/>
            <a:chOff x="1040040" y="2640600"/>
            <a:chExt cx="7820280" cy="2814480"/>
          </a:xfrm>
        </p:grpSpPr>
        <p:sp>
          <p:nvSpPr>
            <p:cNvPr id="193" name="CustomShape 4"/>
            <p:cNvSpPr/>
            <p:nvPr/>
          </p:nvSpPr>
          <p:spPr>
            <a:xfrm>
              <a:off x="1040040" y="2640600"/>
              <a:ext cx="7820280" cy="2814480"/>
            </a:xfrm>
            <a:prstGeom prst="rect">
              <a:avLst/>
            </a:pr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5"/>
            <p:cNvSpPr/>
            <p:nvPr/>
          </p:nvSpPr>
          <p:spPr>
            <a:xfrm>
              <a:off x="1083960" y="2727000"/>
              <a:ext cx="7776360" cy="2567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b="0" lang="en-US" sz="18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What is the underlying mechanism?</a:t>
              </a:r>
              <a:endParaRPr b="0" lang="en-US" sz="1800" spc="-1" strike="noStrike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b="0" lang="en-US" sz="18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What is the technology stack that you are using? </a:t>
              </a:r>
              <a:endParaRPr b="0" lang="en-US" sz="1800" spc="-1" strike="noStrike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b="0" lang="en-US" sz="18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What is your secret sauce behind your technology?</a:t>
              </a:r>
              <a:endParaRPr b="0" lang="en-US" sz="1800" spc="-1" strike="noStrike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b="0" lang="en-US" sz="18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How is your solution implemented? </a:t>
              </a:r>
              <a:endParaRPr b="0" lang="en-US" sz="1800" spc="-1" strike="noStrike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b="0" lang="en-US" sz="18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Is your solution technically and operationally feasible? </a:t>
              </a:r>
              <a:endParaRPr b="0" lang="en-US" sz="1800" spc="-1" strike="noStrike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b="0" lang="en-US" sz="18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Do you have any architecture diagrams or flow chats to explain your solution?</a:t>
              </a:r>
              <a:endParaRPr b="0" lang="en-US" sz="1800" spc="-1" strike="noStrike">
                <a:latin typeface="Arial"/>
              </a:endParaRPr>
            </a:p>
            <a:p>
              <a:pPr marL="171360" indent="-170640">
                <a:lnSpc>
                  <a:spcPts val="2701"/>
                </a:lnSpc>
                <a:spcBef>
                  <a:spcPts val="99"/>
                </a:spcBef>
                <a:buClr>
                  <a:srgbClr val="262626"/>
                </a:buClr>
                <a:buFont typeface="StarSymbol"/>
                <a:buChar char="-"/>
              </a:pPr>
              <a:r>
                <a:rPr b="0" lang="en-US" sz="1800" spc="-1" strike="noStrike">
                  <a:solidFill>
                    <a:srgbClr val="262626"/>
                  </a:solidFill>
                  <a:latin typeface="Calibri Light"/>
                  <a:ea typeface="Calibri Light"/>
                </a:rPr>
                <a:t>Have you considered info security and data privacy concerns?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600" spc="-1" strike="noStrike">
                <a:solidFill>
                  <a:srgbClr val="000000"/>
                </a:solidFill>
                <a:latin typeface="Gill Sans MT"/>
                <a:ea typeface="Gill Sans MT"/>
              </a:rPr>
              <a:t>7. 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96" name="Picture 48" descr=""/>
          <p:cNvPicPr/>
          <p:nvPr/>
        </p:nvPicPr>
        <p:blipFill>
          <a:blip r:embed="rId1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425880" y="1275480"/>
            <a:ext cx="4163040" cy="3139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bfbfbf"/>
                </a:solidFill>
                <a:latin typeface="Calibri Light"/>
                <a:ea typeface="Calibri Light"/>
              </a:rPr>
              <a:t>(Optional)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Showcase what you’ve got if you already have a working solution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Be sure to highlight the key features and functionality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If you have already gotten feedback or reviews from testers, do share with us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8" name="Picture 6" descr=""/>
          <p:cNvPicPr/>
          <p:nvPr/>
        </p:nvPicPr>
        <p:blipFill>
          <a:blip r:embed="rId2"/>
          <a:stretch/>
        </p:blipFill>
        <p:spPr>
          <a:xfrm flipH="1">
            <a:off x="5157000" y="0"/>
            <a:ext cx="5130000" cy="6857280"/>
          </a:xfrm>
          <a:prstGeom prst="rect">
            <a:avLst/>
          </a:prstGeom>
          <a:ln w="12600"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769680" y="4373280"/>
            <a:ext cx="276732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62626"/>
                </a:solidFill>
                <a:latin typeface="Calibri Light"/>
                <a:ea typeface="Calibri Light"/>
              </a:rPr>
              <a:t>           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4247640" y="5190120"/>
            <a:ext cx="3146040" cy="1353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5"/>
          <p:cNvSpPr/>
          <p:nvPr/>
        </p:nvSpPr>
        <p:spPr>
          <a:xfrm>
            <a:off x="4975560" y="5384160"/>
            <a:ext cx="2131560" cy="820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 Light"/>
                <a:ea typeface="Calibri Light"/>
              </a:rPr>
              <a:t>If a picture is worth a 1000 words, a prototype is worth a million slides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4339080" y="5077800"/>
            <a:ext cx="563400" cy="184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500" spc="-1" strike="noStrike">
                <a:solidFill>
                  <a:srgbClr val="ffffff"/>
                </a:solidFill>
                <a:latin typeface="Arial"/>
                <a:ea typeface="Arial"/>
              </a:rPr>
              <a:t>“</a:t>
            </a:r>
            <a:endParaRPr b="0" lang="en-US" sz="1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</TotalTime>
  <Application>LibreOffice/6.1.4.2$MacOSX_X86_64 LibreOffice_project/9d0f32d1f0b509096fd65e0d4bec26ddd1938fd3</Application>
  <Words>1168</Words>
  <Paragraphs>177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Wilson Wongwei</dc:creator>
  <dc:description/>
  <dc:language>en-US</dc:language>
  <cp:lastModifiedBy/>
  <dcterms:modified xsi:type="dcterms:W3CDTF">2019-08-11T21:21:27Z</dcterms:modified>
  <cp:revision>71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